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5"/>
    <p:sldMasterId id="214748367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Lst>
  <p:sldSz cy="5143500" cx="9144000"/>
  <p:notesSz cx="6858000" cy="9144000"/>
  <p:embeddedFontLst>
    <p:embeddedFont>
      <p:font typeface="Lobster"/>
      <p:regular r:id="rId18"/>
    </p:embeddedFont>
    <p:embeddedFont>
      <p:font typeface="PT Sans Narrow"/>
      <p:regular r:id="rId19"/>
      <p:bold r:id="rId20"/>
    </p:embeddedFont>
    <p:embeddedFont>
      <p:font typeface="Open Sans SemiBold"/>
      <p:regular r:id="rId21"/>
      <p:bold r:id="rId22"/>
      <p:italic r:id="rId23"/>
      <p:boldItalic r:id="rId24"/>
    </p:embeddedFont>
    <p:embeddedFont>
      <p:font typeface="Open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CC37A048-A0EA-4DDD-8A23-E5D23D5DE309}">
  <a:tblStyle styleId="{CC37A048-A0EA-4DDD-8A23-E5D23D5DE30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TSansNarrow-bold.fntdata"/><Relationship Id="rId22" Type="http://schemas.openxmlformats.org/officeDocument/2006/relationships/font" Target="fonts/OpenSansSemiBold-bold.fntdata"/><Relationship Id="rId21" Type="http://schemas.openxmlformats.org/officeDocument/2006/relationships/font" Target="fonts/OpenSansSemiBold-regular.fntdata"/><Relationship Id="rId24" Type="http://schemas.openxmlformats.org/officeDocument/2006/relationships/font" Target="fonts/OpenSansSemiBold-boldItalic.fntdata"/><Relationship Id="rId23" Type="http://schemas.openxmlformats.org/officeDocument/2006/relationships/font" Target="fonts/OpenSansSemi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font" Target="fonts/OpenSans-bold.fntdata"/><Relationship Id="rId25" Type="http://schemas.openxmlformats.org/officeDocument/2006/relationships/font" Target="fonts/OpenSans-regular.fntdata"/><Relationship Id="rId28" Type="http://schemas.openxmlformats.org/officeDocument/2006/relationships/font" Target="fonts/OpenSans-boldItalic.fntdata"/><Relationship Id="rId27" Type="http://schemas.openxmlformats.org/officeDocument/2006/relationships/font" Target="fonts/OpenSans-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font" Target="fonts/PTSansNarrow-regular.fntdata"/><Relationship Id="rId18" Type="http://schemas.openxmlformats.org/officeDocument/2006/relationships/font" Target="fonts/Lobster-regular.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5faed3e73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5faed3e73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5faed3e737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5faed3e737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649cab6511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649cab6511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5faed3e73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5faed3e73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64d92199d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64d92199d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5faed3e73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5faed3e73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5faed3e737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5faed3e737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5faed3e737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5faed3e737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64bba2db88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64bba2db88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64cef0a00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64cef0a00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4" name="Shape 54"/>
        <p:cNvGrpSpPr/>
        <p:nvPr/>
      </p:nvGrpSpPr>
      <p:grpSpPr>
        <a:xfrm>
          <a:off x="0" y="0"/>
          <a:ext cx="0" cy="0"/>
          <a:chOff x="0" y="0"/>
          <a:chExt cx="0" cy="0"/>
        </a:xfrm>
      </p:grpSpPr>
      <p:cxnSp>
        <p:nvCxnSpPr>
          <p:cNvPr id="55" name="Google Shape;55;p14"/>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56" name="Google Shape;56;p14"/>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57" name="Google Shape;57;p14"/>
          <p:cNvGrpSpPr/>
          <p:nvPr/>
        </p:nvGrpSpPr>
        <p:grpSpPr>
          <a:xfrm>
            <a:off x="1004144" y="1022025"/>
            <a:ext cx="7136668" cy="152400"/>
            <a:chOff x="1346429" y="1011300"/>
            <a:chExt cx="6452100" cy="152400"/>
          </a:xfrm>
        </p:grpSpPr>
        <p:cxnSp>
          <p:nvCxnSpPr>
            <p:cNvPr id="58" name="Google Shape;58;p14"/>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59" name="Google Shape;59;p14"/>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60" name="Google Shape;60;p14"/>
          <p:cNvGrpSpPr/>
          <p:nvPr/>
        </p:nvGrpSpPr>
        <p:grpSpPr>
          <a:xfrm>
            <a:off x="1004151" y="3969100"/>
            <a:ext cx="7136668" cy="152400"/>
            <a:chOff x="1346435" y="3969088"/>
            <a:chExt cx="6452100" cy="152400"/>
          </a:xfrm>
        </p:grpSpPr>
        <p:cxnSp>
          <p:nvCxnSpPr>
            <p:cNvPr id="61" name="Google Shape;61;p14"/>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62" name="Google Shape;62;p14"/>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63" name="Google Shape;63;p14"/>
          <p:cNvSpPr txBox="1"/>
          <p:nvPr>
            <p:ph type="ctrTitle"/>
          </p:nvPr>
        </p:nvSpPr>
        <p:spPr>
          <a:xfrm>
            <a:off x="1004150" y="1751764"/>
            <a:ext cx="7136700" cy="1022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400"/>
              <a:buNone/>
              <a:defRPr sz="5400"/>
            </a:lvl1pPr>
            <a:lvl2pPr lvl="1" rtl="0" algn="ctr">
              <a:spcBef>
                <a:spcPts val="0"/>
              </a:spcBef>
              <a:spcAft>
                <a:spcPts val="0"/>
              </a:spcAft>
              <a:buSzPts val="5400"/>
              <a:buNone/>
              <a:defRPr sz="5400"/>
            </a:lvl2pPr>
            <a:lvl3pPr lvl="2" rtl="0" algn="ctr">
              <a:spcBef>
                <a:spcPts val="0"/>
              </a:spcBef>
              <a:spcAft>
                <a:spcPts val="0"/>
              </a:spcAft>
              <a:buSzPts val="5400"/>
              <a:buNone/>
              <a:defRPr sz="5400"/>
            </a:lvl3pPr>
            <a:lvl4pPr lvl="3" rtl="0" algn="ctr">
              <a:spcBef>
                <a:spcPts val="0"/>
              </a:spcBef>
              <a:spcAft>
                <a:spcPts val="0"/>
              </a:spcAft>
              <a:buSzPts val="5400"/>
              <a:buNone/>
              <a:defRPr sz="5400"/>
            </a:lvl4pPr>
            <a:lvl5pPr lvl="4" rtl="0" algn="ctr">
              <a:spcBef>
                <a:spcPts val="0"/>
              </a:spcBef>
              <a:spcAft>
                <a:spcPts val="0"/>
              </a:spcAft>
              <a:buSzPts val="5400"/>
              <a:buNone/>
              <a:defRPr sz="5400"/>
            </a:lvl5pPr>
            <a:lvl6pPr lvl="5" rtl="0" algn="ctr">
              <a:spcBef>
                <a:spcPts val="0"/>
              </a:spcBef>
              <a:spcAft>
                <a:spcPts val="0"/>
              </a:spcAft>
              <a:buSzPts val="5400"/>
              <a:buNone/>
              <a:defRPr sz="5400"/>
            </a:lvl6pPr>
            <a:lvl7pPr lvl="6" rtl="0" algn="ctr">
              <a:spcBef>
                <a:spcPts val="0"/>
              </a:spcBef>
              <a:spcAft>
                <a:spcPts val="0"/>
              </a:spcAft>
              <a:buSzPts val="5400"/>
              <a:buNone/>
              <a:defRPr sz="5400"/>
            </a:lvl7pPr>
            <a:lvl8pPr lvl="7" rtl="0" algn="ctr">
              <a:spcBef>
                <a:spcPts val="0"/>
              </a:spcBef>
              <a:spcAft>
                <a:spcPts val="0"/>
              </a:spcAft>
              <a:buSzPts val="5400"/>
              <a:buNone/>
              <a:defRPr sz="5400"/>
            </a:lvl8pPr>
            <a:lvl9pPr lvl="8" rtl="0" algn="ctr">
              <a:spcBef>
                <a:spcPts val="0"/>
              </a:spcBef>
              <a:spcAft>
                <a:spcPts val="0"/>
              </a:spcAft>
              <a:buSzPts val="5400"/>
              <a:buNone/>
              <a:defRPr sz="5400"/>
            </a:lvl9pPr>
          </a:lstStyle>
          <a:p/>
        </p:txBody>
      </p:sp>
      <p:sp>
        <p:nvSpPr>
          <p:cNvPr id="64" name="Google Shape;64;p14"/>
          <p:cNvSpPr txBox="1"/>
          <p:nvPr>
            <p:ph idx="1" type="subTitle"/>
          </p:nvPr>
        </p:nvSpPr>
        <p:spPr>
          <a:xfrm>
            <a:off x="2137225" y="2850039"/>
            <a:ext cx="48705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sz="24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65" name="Google Shape;6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66" name="Shape 66"/>
        <p:cNvGrpSpPr/>
        <p:nvPr/>
      </p:nvGrpSpPr>
      <p:grpSpPr>
        <a:xfrm>
          <a:off x="0" y="0"/>
          <a:ext cx="0" cy="0"/>
          <a:chOff x="0" y="0"/>
          <a:chExt cx="0" cy="0"/>
        </a:xfrm>
      </p:grpSpPr>
      <p:sp>
        <p:nvSpPr>
          <p:cNvPr id="67" name="Google Shape;67;p15"/>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5"/>
          <p:cNvSpPr txBox="1"/>
          <p:nvPr>
            <p:ph type="title"/>
          </p:nvPr>
        </p:nvSpPr>
        <p:spPr>
          <a:xfrm>
            <a:off x="311700" y="814800"/>
            <a:ext cx="8571300" cy="94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lgn="ctr">
              <a:spcBef>
                <a:spcPts val="0"/>
              </a:spcBef>
              <a:spcAft>
                <a:spcPts val="0"/>
              </a:spcAft>
              <a:buSzPts val="3600"/>
              <a:buNone/>
              <a:defRPr/>
            </a:lvl2pPr>
            <a:lvl3pPr lvl="2" rtl="0" algn="ctr">
              <a:spcBef>
                <a:spcPts val="0"/>
              </a:spcBef>
              <a:spcAft>
                <a:spcPts val="0"/>
              </a:spcAft>
              <a:buSzPts val="3600"/>
              <a:buNone/>
              <a:defRPr/>
            </a:lvl3pPr>
            <a:lvl4pPr lvl="3" rtl="0" algn="ctr">
              <a:spcBef>
                <a:spcPts val="0"/>
              </a:spcBef>
              <a:spcAft>
                <a:spcPts val="0"/>
              </a:spcAft>
              <a:buSzPts val="3600"/>
              <a:buNone/>
              <a:defRPr/>
            </a:lvl4pPr>
            <a:lvl5pPr lvl="4" rtl="0" algn="ctr">
              <a:spcBef>
                <a:spcPts val="0"/>
              </a:spcBef>
              <a:spcAft>
                <a:spcPts val="0"/>
              </a:spcAft>
              <a:buSzPts val="3600"/>
              <a:buNone/>
              <a:defRPr/>
            </a:lvl5pPr>
            <a:lvl6pPr lvl="5" rtl="0" algn="ctr">
              <a:spcBef>
                <a:spcPts val="0"/>
              </a:spcBef>
              <a:spcAft>
                <a:spcPts val="0"/>
              </a:spcAft>
              <a:buSzPts val="3600"/>
              <a:buNone/>
              <a:defRPr/>
            </a:lvl6pPr>
            <a:lvl7pPr lvl="6" rtl="0" algn="ctr">
              <a:spcBef>
                <a:spcPts val="0"/>
              </a:spcBef>
              <a:spcAft>
                <a:spcPts val="0"/>
              </a:spcAft>
              <a:buSzPts val="3600"/>
              <a:buNone/>
              <a:defRPr/>
            </a:lvl7pPr>
            <a:lvl8pPr lvl="7" rtl="0" algn="ctr">
              <a:spcBef>
                <a:spcPts val="0"/>
              </a:spcBef>
              <a:spcAft>
                <a:spcPts val="0"/>
              </a:spcAft>
              <a:buSzPts val="3600"/>
              <a:buNone/>
              <a:defRPr/>
            </a:lvl8pPr>
            <a:lvl9pPr lvl="8" rtl="0" algn="ctr">
              <a:spcBef>
                <a:spcPts val="0"/>
              </a:spcBef>
              <a:spcAft>
                <a:spcPts val="0"/>
              </a:spcAft>
              <a:buSzPts val="3600"/>
              <a:buNone/>
              <a:defRPr/>
            </a:lvl9pPr>
          </a:lstStyle>
          <a:p/>
        </p:txBody>
      </p:sp>
      <p:sp>
        <p:nvSpPr>
          <p:cNvPr id="69" name="Google Shape;69;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70" name="Shape 70"/>
        <p:cNvGrpSpPr/>
        <p:nvPr/>
      </p:nvGrpSpPr>
      <p:grpSpPr>
        <a:xfrm>
          <a:off x="0" y="0"/>
          <a:ext cx="0" cy="0"/>
          <a:chOff x="0" y="0"/>
          <a:chExt cx="0" cy="0"/>
        </a:xfrm>
      </p:grpSpPr>
      <p:sp>
        <p:nvSpPr>
          <p:cNvPr id="71" name="Google Shape;71;p16"/>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73" name="Google Shape;73;p16"/>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74" name="Google Shape;7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75" name="Shape 75"/>
        <p:cNvGrpSpPr/>
        <p:nvPr/>
      </p:nvGrpSpPr>
      <p:grpSpPr>
        <a:xfrm>
          <a:off x="0" y="0"/>
          <a:ext cx="0" cy="0"/>
          <a:chOff x="0" y="0"/>
          <a:chExt cx="0" cy="0"/>
        </a:xfrm>
      </p:grpSpPr>
      <p:sp>
        <p:nvSpPr>
          <p:cNvPr id="76" name="Google Shape;76;p17"/>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77" name="Google Shape;77;p17"/>
          <p:cNvSpPr txBox="1"/>
          <p:nvPr>
            <p:ph idx="1" type="body"/>
          </p:nvPr>
        </p:nvSpPr>
        <p:spPr>
          <a:xfrm>
            <a:off x="311700" y="1266175"/>
            <a:ext cx="3999900" cy="3302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8" name="Google Shape;78;p17"/>
          <p:cNvSpPr txBox="1"/>
          <p:nvPr>
            <p:ph idx="2" type="body"/>
          </p:nvPr>
        </p:nvSpPr>
        <p:spPr>
          <a:xfrm>
            <a:off x="4832400" y="1266175"/>
            <a:ext cx="3999900" cy="3302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Google Shape;7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0" name="Shape 80"/>
        <p:cNvGrpSpPr/>
        <p:nvPr/>
      </p:nvGrpSpPr>
      <p:grpSpPr>
        <a:xfrm>
          <a:off x="0" y="0"/>
          <a:ext cx="0" cy="0"/>
          <a:chOff x="0" y="0"/>
          <a:chExt cx="0" cy="0"/>
        </a:xfrm>
      </p:grpSpPr>
      <p:sp>
        <p:nvSpPr>
          <p:cNvPr id="81" name="Google Shape;81;p18"/>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82" name="Google Shape;8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83" name="Shape 83"/>
        <p:cNvGrpSpPr/>
        <p:nvPr/>
      </p:nvGrpSpPr>
      <p:grpSpPr>
        <a:xfrm>
          <a:off x="0" y="0"/>
          <a:ext cx="0" cy="0"/>
          <a:chOff x="0" y="0"/>
          <a:chExt cx="0" cy="0"/>
        </a:xfrm>
      </p:grpSpPr>
      <p:sp>
        <p:nvSpPr>
          <p:cNvPr id="84" name="Google Shape;8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5" name="Google Shape;8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86" name="Google Shape;8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6"/>
        </a:solidFill>
      </p:bgPr>
    </p:bg>
    <p:spTree>
      <p:nvGrpSpPr>
        <p:cNvPr id="87" name="Shape 87"/>
        <p:cNvGrpSpPr/>
        <p:nvPr/>
      </p:nvGrpSpPr>
      <p:grpSpPr>
        <a:xfrm>
          <a:off x="0" y="0"/>
          <a:ext cx="0" cy="0"/>
          <a:chOff x="0" y="0"/>
          <a:chExt cx="0" cy="0"/>
        </a:xfrm>
      </p:grpSpPr>
      <p:sp>
        <p:nvSpPr>
          <p:cNvPr id="88" name="Google Shape;88;p20"/>
          <p:cNvSpPr txBox="1"/>
          <p:nvPr>
            <p:ph type="title"/>
          </p:nvPr>
        </p:nvSpPr>
        <p:spPr>
          <a:xfrm>
            <a:off x="490250" y="526350"/>
            <a:ext cx="5613600" cy="4090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5400"/>
              <a:buNone/>
              <a:defRPr b="0" sz="5400">
                <a:solidFill>
                  <a:schemeClr val="dk2"/>
                </a:solidFill>
              </a:defRPr>
            </a:lvl1pPr>
            <a:lvl2pPr lvl="1" rtl="0">
              <a:spcBef>
                <a:spcPts val="0"/>
              </a:spcBef>
              <a:spcAft>
                <a:spcPts val="0"/>
              </a:spcAft>
              <a:buClr>
                <a:schemeClr val="dk2"/>
              </a:buClr>
              <a:buSzPts val="5400"/>
              <a:buNone/>
              <a:defRPr b="0" sz="5400">
                <a:solidFill>
                  <a:schemeClr val="dk2"/>
                </a:solidFill>
              </a:defRPr>
            </a:lvl2pPr>
            <a:lvl3pPr lvl="2" rtl="0">
              <a:spcBef>
                <a:spcPts val="0"/>
              </a:spcBef>
              <a:spcAft>
                <a:spcPts val="0"/>
              </a:spcAft>
              <a:buClr>
                <a:schemeClr val="dk2"/>
              </a:buClr>
              <a:buSzPts val="5400"/>
              <a:buNone/>
              <a:defRPr b="0" sz="5400">
                <a:solidFill>
                  <a:schemeClr val="dk2"/>
                </a:solidFill>
              </a:defRPr>
            </a:lvl3pPr>
            <a:lvl4pPr lvl="3" rtl="0">
              <a:spcBef>
                <a:spcPts val="0"/>
              </a:spcBef>
              <a:spcAft>
                <a:spcPts val="0"/>
              </a:spcAft>
              <a:buClr>
                <a:schemeClr val="dk2"/>
              </a:buClr>
              <a:buSzPts val="5400"/>
              <a:buNone/>
              <a:defRPr b="0" sz="5400">
                <a:solidFill>
                  <a:schemeClr val="dk2"/>
                </a:solidFill>
              </a:defRPr>
            </a:lvl4pPr>
            <a:lvl5pPr lvl="4" rtl="0">
              <a:spcBef>
                <a:spcPts val="0"/>
              </a:spcBef>
              <a:spcAft>
                <a:spcPts val="0"/>
              </a:spcAft>
              <a:buClr>
                <a:schemeClr val="dk2"/>
              </a:buClr>
              <a:buSzPts val="5400"/>
              <a:buNone/>
              <a:defRPr b="0" sz="5400">
                <a:solidFill>
                  <a:schemeClr val="dk2"/>
                </a:solidFill>
              </a:defRPr>
            </a:lvl5pPr>
            <a:lvl6pPr lvl="5" rtl="0">
              <a:spcBef>
                <a:spcPts val="0"/>
              </a:spcBef>
              <a:spcAft>
                <a:spcPts val="0"/>
              </a:spcAft>
              <a:buClr>
                <a:schemeClr val="dk2"/>
              </a:buClr>
              <a:buSzPts val="5400"/>
              <a:buNone/>
              <a:defRPr b="0" sz="5400">
                <a:solidFill>
                  <a:schemeClr val="dk2"/>
                </a:solidFill>
              </a:defRPr>
            </a:lvl6pPr>
            <a:lvl7pPr lvl="6" rtl="0">
              <a:spcBef>
                <a:spcPts val="0"/>
              </a:spcBef>
              <a:spcAft>
                <a:spcPts val="0"/>
              </a:spcAft>
              <a:buClr>
                <a:schemeClr val="dk2"/>
              </a:buClr>
              <a:buSzPts val="5400"/>
              <a:buNone/>
              <a:defRPr b="0" sz="5400">
                <a:solidFill>
                  <a:schemeClr val="dk2"/>
                </a:solidFill>
              </a:defRPr>
            </a:lvl7pPr>
            <a:lvl8pPr lvl="7" rtl="0">
              <a:spcBef>
                <a:spcPts val="0"/>
              </a:spcBef>
              <a:spcAft>
                <a:spcPts val="0"/>
              </a:spcAft>
              <a:buClr>
                <a:schemeClr val="dk2"/>
              </a:buClr>
              <a:buSzPts val="5400"/>
              <a:buNone/>
              <a:defRPr b="0" sz="5400">
                <a:solidFill>
                  <a:schemeClr val="dk2"/>
                </a:solidFill>
              </a:defRPr>
            </a:lvl8pPr>
            <a:lvl9pPr lvl="8" rtl="0">
              <a:spcBef>
                <a:spcPts val="0"/>
              </a:spcBef>
              <a:spcAft>
                <a:spcPts val="0"/>
              </a:spcAft>
              <a:buClr>
                <a:schemeClr val="dk2"/>
              </a:buClr>
              <a:buSzPts val="5400"/>
              <a:buNone/>
              <a:defRPr b="0" sz="5400">
                <a:solidFill>
                  <a:schemeClr val="dk2"/>
                </a:solidFill>
              </a:defRPr>
            </a:lvl9pPr>
          </a:lstStyle>
          <a:p/>
        </p:txBody>
      </p:sp>
      <p:sp>
        <p:nvSpPr>
          <p:cNvPr id="89" name="Google Shape;8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21"/>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 name="Google Shape;92;p21"/>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93" name="Google Shape;93;p21"/>
          <p:cNvSpPr txBox="1"/>
          <p:nvPr>
            <p:ph type="title"/>
          </p:nvPr>
        </p:nvSpPr>
        <p:spPr>
          <a:xfrm>
            <a:off x="265500" y="1039675"/>
            <a:ext cx="4045200" cy="1675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94" name="Google Shape;94;p21"/>
          <p:cNvSpPr txBox="1"/>
          <p:nvPr>
            <p:ph idx="1" type="subTitle"/>
          </p:nvPr>
        </p:nvSpPr>
        <p:spPr>
          <a:xfrm>
            <a:off x="265500" y="27268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5" name="Google Shape;95;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96" name="Google Shape;96;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7" name="Shape 97"/>
        <p:cNvGrpSpPr/>
        <p:nvPr/>
      </p:nvGrpSpPr>
      <p:grpSpPr>
        <a:xfrm>
          <a:off x="0" y="0"/>
          <a:ext cx="0" cy="0"/>
          <a:chOff x="0" y="0"/>
          <a:chExt cx="0" cy="0"/>
        </a:xfrm>
      </p:grpSpPr>
      <p:sp>
        <p:nvSpPr>
          <p:cNvPr id="98" name="Google Shape;98;p22"/>
          <p:cNvSpPr txBox="1"/>
          <p:nvPr>
            <p:ph idx="1" type="body"/>
          </p:nvPr>
        </p:nvSpPr>
        <p:spPr>
          <a:xfrm>
            <a:off x="311700" y="423072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99" name="Google Shape;99;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0" name="Shape 100"/>
        <p:cNvGrpSpPr/>
        <p:nvPr/>
      </p:nvGrpSpPr>
      <p:grpSpPr>
        <a:xfrm>
          <a:off x="0" y="0"/>
          <a:ext cx="0" cy="0"/>
          <a:chOff x="0" y="0"/>
          <a:chExt cx="0" cy="0"/>
        </a:xfrm>
      </p:grpSpPr>
      <p:sp>
        <p:nvSpPr>
          <p:cNvPr id="101" name="Google Shape;101;p23"/>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3"/>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3"/>
              </a:buClr>
              <a:buSzPts val="13000"/>
              <a:buNone/>
              <a:defRPr sz="13000">
                <a:solidFill>
                  <a:schemeClr val="accent3"/>
                </a:solidFill>
              </a:defRPr>
            </a:lvl1pPr>
            <a:lvl2pPr lvl="1" rtl="0" algn="ctr">
              <a:spcBef>
                <a:spcPts val="0"/>
              </a:spcBef>
              <a:spcAft>
                <a:spcPts val="0"/>
              </a:spcAft>
              <a:buClr>
                <a:schemeClr val="accent3"/>
              </a:buClr>
              <a:buSzPts val="13000"/>
              <a:buNone/>
              <a:defRPr sz="13000">
                <a:solidFill>
                  <a:schemeClr val="accent3"/>
                </a:solidFill>
              </a:defRPr>
            </a:lvl2pPr>
            <a:lvl3pPr lvl="2" rtl="0" algn="ctr">
              <a:spcBef>
                <a:spcPts val="0"/>
              </a:spcBef>
              <a:spcAft>
                <a:spcPts val="0"/>
              </a:spcAft>
              <a:buClr>
                <a:schemeClr val="accent3"/>
              </a:buClr>
              <a:buSzPts val="13000"/>
              <a:buNone/>
              <a:defRPr sz="13000">
                <a:solidFill>
                  <a:schemeClr val="accent3"/>
                </a:solidFill>
              </a:defRPr>
            </a:lvl3pPr>
            <a:lvl4pPr lvl="3" rtl="0" algn="ctr">
              <a:spcBef>
                <a:spcPts val="0"/>
              </a:spcBef>
              <a:spcAft>
                <a:spcPts val="0"/>
              </a:spcAft>
              <a:buClr>
                <a:schemeClr val="accent3"/>
              </a:buClr>
              <a:buSzPts val="13000"/>
              <a:buNone/>
              <a:defRPr sz="13000">
                <a:solidFill>
                  <a:schemeClr val="accent3"/>
                </a:solidFill>
              </a:defRPr>
            </a:lvl4pPr>
            <a:lvl5pPr lvl="4" rtl="0" algn="ctr">
              <a:spcBef>
                <a:spcPts val="0"/>
              </a:spcBef>
              <a:spcAft>
                <a:spcPts val="0"/>
              </a:spcAft>
              <a:buClr>
                <a:schemeClr val="accent3"/>
              </a:buClr>
              <a:buSzPts val="13000"/>
              <a:buNone/>
              <a:defRPr sz="13000">
                <a:solidFill>
                  <a:schemeClr val="accent3"/>
                </a:solidFill>
              </a:defRPr>
            </a:lvl5pPr>
            <a:lvl6pPr lvl="5" rtl="0" algn="ctr">
              <a:spcBef>
                <a:spcPts val="0"/>
              </a:spcBef>
              <a:spcAft>
                <a:spcPts val="0"/>
              </a:spcAft>
              <a:buClr>
                <a:schemeClr val="accent3"/>
              </a:buClr>
              <a:buSzPts val="13000"/>
              <a:buNone/>
              <a:defRPr sz="13000">
                <a:solidFill>
                  <a:schemeClr val="accent3"/>
                </a:solidFill>
              </a:defRPr>
            </a:lvl6pPr>
            <a:lvl7pPr lvl="6" rtl="0" algn="ctr">
              <a:spcBef>
                <a:spcPts val="0"/>
              </a:spcBef>
              <a:spcAft>
                <a:spcPts val="0"/>
              </a:spcAft>
              <a:buClr>
                <a:schemeClr val="accent3"/>
              </a:buClr>
              <a:buSzPts val="13000"/>
              <a:buNone/>
              <a:defRPr sz="13000">
                <a:solidFill>
                  <a:schemeClr val="accent3"/>
                </a:solidFill>
              </a:defRPr>
            </a:lvl7pPr>
            <a:lvl8pPr lvl="7" rtl="0" algn="ctr">
              <a:spcBef>
                <a:spcPts val="0"/>
              </a:spcBef>
              <a:spcAft>
                <a:spcPts val="0"/>
              </a:spcAft>
              <a:buClr>
                <a:schemeClr val="accent3"/>
              </a:buClr>
              <a:buSzPts val="13000"/>
              <a:buNone/>
              <a:defRPr sz="13000">
                <a:solidFill>
                  <a:schemeClr val="accent3"/>
                </a:solidFill>
              </a:defRPr>
            </a:lvl8pPr>
            <a:lvl9pPr lvl="8" rtl="0" algn="ctr">
              <a:spcBef>
                <a:spcPts val="0"/>
              </a:spcBef>
              <a:spcAft>
                <a:spcPts val="0"/>
              </a:spcAft>
              <a:buClr>
                <a:schemeClr val="accent3"/>
              </a:buClr>
              <a:buSzPts val="13000"/>
              <a:buNone/>
              <a:defRPr sz="13000">
                <a:solidFill>
                  <a:schemeClr val="accent3"/>
                </a:solidFill>
              </a:defRPr>
            </a:lvl9pPr>
          </a:lstStyle>
          <a:p>
            <a:r>
              <a:t>xx%</a:t>
            </a:r>
          </a:p>
        </p:txBody>
      </p:sp>
      <p:sp>
        <p:nvSpPr>
          <p:cNvPr id="103" name="Google Shape;103;p23"/>
          <p:cNvSpPr txBox="1"/>
          <p:nvPr>
            <p:ph idx="1" type="body"/>
          </p:nvPr>
        </p:nvSpPr>
        <p:spPr>
          <a:xfrm>
            <a:off x="311700" y="2995650"/>
            <a:ext cx="85206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104" name="Google Shape;104;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05" name="Shape 105"/>
        <p:cNvGrpSpPr/>
        <p:nvPr/>
      </p:nvGrpSpPr>
      <p:grpSpPr>
        <a:xfrm>
          <a:off x="0" y="0"/>
          <a:ext cx="0" cy="0"/>
          <a:chOff x="0" y="0"/>
          <a:chExt cx="0" cy="0"/>
        </a:xfrm>
      </p:grpSpPr>
      <p:sp>
        <p:nvSpPr>
          <p:cNvPr id="106" name="Google Shape;106;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ropic">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52" name="Google Shape;52;p13"/>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rtl="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Open Sans"/>
                <a:ea typeface="Open Sans"/>
                <a:cs typeface="Open Sans"/>
                <a:sym typeface="Open Sans"/>
              </a:defRPr>
            </a:lvl1pPr>
            <a:lvl2pPr lvl="1" rtl="0" algn="r">
              <a:buNone/>
              <a:defRPr sz="1000">
                <a:solidFill>
                  <a:schemeClr val="dk2"/>
                </a:solidFill>
                <a:latin typeface="Open Sans"/>
                <a:ea typeface="Open Sans"/>
                <a:cs typeface="Open Sans"/>
                <a:sym typeface="Open Sans"/>
              </a:defRPr>
            </a:lvl2pPr>
            <a:lvl3pPr lvl="2" rtl="0" algn="r">
              <a:buNone/>
              <a:defRPr sz="1000">
                <a:solidFill>
                  <a:schemeClr val="dk2"/>
                </a:solidFill>
                <a:latin typeface="Open Sans"/>
                <a:ea typeface="Open Sans"/>
                <a:cs typeface="Open Sans"/>
                <a:sym typeface="Open Sans"/>
              </a:defRPr>
            </a:lvl3pPr>
            <a:lvl4pPr lvl="3" rtl="0" algn="r">
              <a:buNone/>
              <a:defRPr sz="1000">
                <a:solidFill>
                  <a:schemeClr val="dk2"/>
                </a:solidFill>
                <a:latin typeface="Open Sans"/>
                <a:ea typeface="Open Sans"/>
                <a:cs typeface="Open Sans"/>
                <a:sym typeface="Open Sans"/>
              </a:defRPr>
            </a:lvl4pPr>
            <a:lvl5pPr lvl="4" rtl="0" algn="r">
              <a:buNone/>
              <a:defRPr sz="1000">
                <a:solidFill>
                  <a:schemeClr val="dk2"/>
                </a:solidFill>
                <a:latin typeface="Open Sans"/>
                <a:ea typeface="Open Sans"/>
                <a:cs typeface="Open Sans"/>
                <a:sym typeface="Open Sans"/>
              </a:defRPr>
            </a:lvl5pPr>
            <a:lvl6pPr lvl="5" rtl="0" algn="r">
              <a:buNone/>
              <a:defRPr sz="1000">
                <a:solidFill>
                  <a:schemeClr val="dk2"/>
                </a:solidFill>
                <a:latin typeface="Open Sans"/>
                <a:ea typeface="Open Sans"/>
                <a:cs typeface="Open Sans"/>
                <a:sym typeface="Open Sans"/>
              </a:defRPr>
            </a:lvl6pPr>
            <a:lvl7pPr lvl="6" rtl="0" algn="r">
              <a:buNone/>
              <a:defRPr sz="1000">
                <a:solidFill>
                  <a:schemeClr val="dk2"/>
                </a:solidFill>
                <a:latin typeface="Open Sans"/>
                <a:ea typeface="Open Sans"/>
                <a:cs typeface="Open Sans"/>
                <a:sym typeface="Open Sans"/>
              </a:defRPr>
            </a:lvl7pPr>
            <a:lvl8pPr lvl="7" rtl="0" algn="r">
              <a:buNone/>
              <a:defRPr sz="1000">
                <a:solidFill>
                  <a:schemeClr val="dk2"/>
                </a:solidFill>
                <a:latin typeface="Open Sans"/>
                <a:ea typeface="Open Sans"/>
                <a:cs typeface="Open Sans"/>
                <a:sym typeface="Open Sans"/>
              </a:defRPr>
            </a:lvl8pPr>
            <a:lvl9pPr lvl="8" rtl="0"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25"/>
          <p:cNvSpPr txBox="1"/>
          <p:nvPr>
            <p:ph type="ctrTitle"/>
          </p:nvPr>
        </p:nvSpPr>
        <p:spPr>
          <a:xfrm>
            <a:off x="1004150" y="1751764"/>
            <a:ext cx="7136700" cy="102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i="1" lang="en" sz="6000" u="sng"/>
              <a:t>CNC</a:t>
            </a:r>
            <a:endParaRPr b="1" i="1" sz="6000" u="sng"/>
          </a:p>
          <a:p>
            <a:pPr indent="0" lvl="0" marL="0" rtl="0" algn="ctr">
              <a:spcBef>
                <a:spcPts val="0"/>
              </a:spcBef>
              <a:spcAft>
                <a:spcPts val="0"/>
              </a:spcAft>
              <a:buNone/>
            </a:pPr>
            <a:r>
              <a:rPr b="0" i="1" lang="en" sz="2400"/>
              <a:t>Crypto </a:t>
            </a:r>
            <a:r>
              <a:rPr b="0" i="1" lang="en" sz="2400"/>
              <a:t>News Channel</a:t>
            </a:r>
            <a:endParaRPr b="0" i="1" sz="2400"/>
          </a:p>
        </p:txBody>
      </p:sp>
      <p:sp>
        <p:nvSpPr>
          <p:cNvPr id="112" name="Google Shape;112;p25"/>
          <p:cNvSpPr txBox="1"/>
          <p:nvPr>
            <p:ph idx="1" type="subTitle"/>
          </p:nvPr>
        </p:nvSpPr>
        <p:spPr>
          <a:xfrm>
            <a:off x="2137225" y="2942275"/>
            <a:ext cx="4870500" cy="55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i="1" lang="en" sz="1800"/>
              <a:t>Globally Consolidated Industry News </a:t>
            </a:r>
            <a:endParaRPr i="1"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pic>
        <p:nvPicPr>
          <p:cNvPr id="183" name="Google Shape;183;p34"/>
          <p:cNvPicPr preferRelativeResize="0"/>
          <p:nvPr/>
        </p:nvPicPr>
        <p:blipFill rotWithShape="1">
          <a:blip r:embed="rId3">
            <a:alphaModFix/>
          </a:blip>
          <a:srcRect b="9477" l="0" r="0" t="0"/>
          <a:stretch/>
        </p:blipFill>
        <p:spPr>
          <a:xfrm>
            <a:off x="0" y="0"/>
            <a:ext cx="9144000" cy="5143500"/>
          </a:xfrm>
          <a:prstGeom prst="rect">
            <a:avLst/>
          </a:prstGeom>
          <a:noFill/>
          <a:ln>
            <a:noFill/>
          </a:ln>
        </p:spPr>
      </p:pic>
      <p:sp>
        <p:nvSpPr>
          <p:cNvPr id="184" name="Google Shape;184;p34"/>
          <p:cNvSpPr txBox="1"/>
          <p:nvPr>
            <p:ph type="title"/>
          </p:nvPr>
        </p:nvSpPr>
        <p:spPr>
          <a:xfrm>
            <a:off x="508800" y="1125925"/>
            <a:ext cx="8126400" cy="333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rgbClr val="6D9EEB"/>
                </a:solidFill>
              </a:rPr>
              <a:t>Expanded Reach</a:t>
            </a:r>
            <a:endParaRPr sz="3600">
              <a:solidFill>
                <a:srgbClr val="6D9EEB"/>
              </a:solidFill>
            </a:endParaRPr>
          </a:p>
          <a:p>
            <a:pPr indent="0" lvl="0" marL="0" rtl="0" algn="ctr">
              <a:spcBef>
                <a:spcPts val="0"/>
              </a:spcBef>
              <a:spcAft>
                <a:spcPts val="0"/>
              </a:spcAft>
              <a:buNone/>
            </a:pPr>
            <a:r>
              <a:rPr i="1" lang="en" sz="3600">
                <a:solidFill>
                  <a:srgbClr val="F1C232"/>
                </a:solidFill>
              </a:rPr>
              <a:t>E</a:t>
            </a:r>
            <a:r>
              <a:rPr i="1" lang="en" sz="3600">
                <a:solidFill>
                  <a:srgbClr val="F1C232"/>
                </a:solidFill>
              </a:rPr>
              <a:t>xploiting all media outlets</a:t>
            </a:r>
            <a:endParaRPr i="1" sz="3600">
              <a:solidFill>
                <a:srgbClr val="F1C232"/>
              </a:solidFill>
            </a:endParaRPr>
          </a:p>
          <a:p>
            <a:pPr indent="0" lvl="0" marL="0" rtl="0" algn="ctr">
              <a:spcBef>
                <a:spcPts val="0"/>
              </a:spcBef>
              <a:spcAft>
                <a:spcPts val="0"/>
              </a:spcAft>
              <a:buNone/>
            </a:pPr>
            <a:r>
              <a:rPr i="1" lang="en" sz="3000">
                <a:solidFill>
                  <a:schemeClr val="accent2"/>
                </a:solidFill>
              </a:rPr>
              <a:t>Cable TV, </a:t>
            </a:r>
            <a:r>
              <a:rPr i="1" lang="en" sz="3000">
                <a:solidFill>
                  <a:schemeClr val="accent2"/>
                </a:solidFill>
              </a:rPr>
              <a:t>OTT, VOD, Torrents, Facebook, Youtube, Uscreen, IOS, Android, GPS enabled</a:t>
            </a:r>
            <a:endParaRPr i="1" sz="3000">
              <a:solidFill>
                <a:schemeClr val="accent2"/>
              </a:solidFill>
            </a:endParaRPr>
          </a:p>
        </p:txBody>
      </p:sp>
      <p:sp>
        <p:nvSpPr>
          <p:cNvPr id="185" name="Google Shape;185;p34"/>
          <p:cNvSpPr txBox="1"/>
          <p:nvPr/>
        </p:nvSpPr>
        <p:spPr>
          <a:xfrm>
            <a:off x="0" y="0"/>
            <a:ext cx="2319900" cy="107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000" u="sng">
                <a:solidFill>
                  <a:srgbClr val="FFD966"/>
                </a:solidFill>
                <a:latin typeface="Lobster"/>
                <a:ea typeface="Lobster"/>
                <a:cs typeface="Lobster"/>
                <a:sym typeface="Lobster"/>
              </a:rPr>
              <a:t>CNC</a:t>
            </a:r>
            <a:r>
              <a:rPr lang="en" sz="6000" u="sng">
                <a:solidFill>
                  <a:schemeClr val="dk2"/>
                </a:solidFill>
                <a:latin typeface="PT Sans Narrow"/>
                <a:ea typeface="PT Sans Narrow"/>
                <a:cs typeface="PT Sans Narrow"/>
                <a:sym typeface="PT Sans Narrow"/>
              </a:rPr>
              <a:t> </a:t>
            </a:r>
            <a:endParaRPr u="sng"/>
          </a:p>
        </p:txBody>
      </p:sp>
      <p:sp>
        <p:nvSpPr>
          <p:cNvPr id="186" name="Google Shape;186;p34"/>
          <p:cNvSpPr txBox="1"/>
          <p:nvPr/>
        </p:nvSpPr>
        <p:spPr>
          <a:xfrm>
            <a:off x="2498700" y="139349"/>
            <a:ext cx="4150800" cy="86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i="1" lang="en" sz="5000">
                <a:solidFill>
                  <a:srgbClr val="FCE5CD"/>
                </a:solidFill>
                <a:latin typeface="Lobster"/>
                <a:ea typeface="Lobster"/>
                <a:cs typeface="Lobster"/>
                <a:sym typeface="Lobster"/>
              </a:rPr>
              <a:t>Bitpost</a:t>
            </a:r>
            <a:r>
              <a:rPr b="1" i="1" lang="en" sz="1000">
                <a:solidFill>
                  <a:srgbClr val="FCE5CD"/>
                </a:solidFill>
                <a:latin typeface="Lobster"/>
                <a:ea typeface="Lobster"/>
                <a:cs typeface="Lobster"/>
                <a:sym typeface="Lobster"/>
              </a:rPr>
              <a:t>TM</a:t>
            </a:r>
            <a:endParaRPr sz="1000">
              <a:solidFill>
                <a:srgbClr val="FCE5CD"/>
              </a:solidFill>
              <a:latin typeface="Lobster"/>
              <a:ea typeface="Lobster"/>
              <a:cs typeface="Lobster"/>
              <a:sym typeface="Lobster"/>
            </a:endParaRPr>
          </a:p>
        </p:txBody>
      </p:sp>
      <p:sp>
        <p:nvSpPr>
          <p:cNvPr id="187" name="Google Shape;187;p34"/>
          <p:cNvSpPr txBox="1"/>
          <p:nvPr/>
        </p:nvSpPr>
        <p:spPr>
          <a:xfrm>
            <a:off x="3048000" y="968723"/>
            <a:ext cx="3000000" cy="76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u="sng">
                <a:solidFill>
                  <a:srgbClr val="FCE5CD"/>
                </a:solidFill>
                <a:latin typeface="Lobster"/>
                <a:ea typeface="Lobster"/>
                <a:cs typeface="Lobster"/>
                <a:sym typeface="Lobster"/>
              </a:rPr>
              <a:t>Monetized Content</a:t>
            </a:r>
            <a:endParaRPr sz="1800" u="sng">
              <a:solidFill>
                <a:srgbClr val="FCE5CD"/>
              </a:solidFill>
              <a:latin typeface="Lobster"/>
              <a:ea typeface="Lobster"/>
              <a:cs typeface="Lobster"/>
              <a:sym typeface="Lobst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26"/>
          <p:cNvSpPr txBox="1"/>
          <p:nvPr>
            <p:ph type="title"/>
          </p:nvPr>
        </p:nvSpPr>
        <p:spPr>
          <a:xfrm>
            <a:off x="4909850" y="965725"/>
            <a:ext cx="3940500" cy="3758700"/>
          </a:xfrm>
          <a:prstGeom prst="rect">
            <a:avLst/>
          </a:prstGeom>
        </p:spPr>
        <p:txBody>
          <a:bodyPr anchorCtr="0" anchor="b" bIns="91425" lIns="91425" spcFirstLastPara="1" rIns="91425" wrap="square" tIns="91425">
            <a:noAutofit/>
          </a:bodyPr>
          <a:lstStyle/>
          <a:p>
            <a:pPr indent="0" lvl="0" marL="0" rtl="0" algn="just">
              <a:spcBef>
                <a:spcPts val="0"/>
              </a:spcBef>
              <a:spcAft>
                <a:spcPts val="0"/>
              </a:spcAft>
              <a:buNone/>
            </a:pPr>
            <a:r>
              <a:rPr i="1" lang="en" sz="1800">
                <a:solidFill>
                  <a:srgbClr val="38761D"/>
                </a:solidFill>
              </a:rPr>
              <a:t>The crypto industry and related applications are in the growth and development stage on a Global basis. </a:t>
            </a:r>
            <a:r>
              <a:rPr i="1" lang="en" sz="1800">
                <a:solidFill>
                  <a:srgbClr val="38761D"/>
                </a:solidFill>
              </a:rPr>
              <a:t>Further </a:t>
            </a:r>
            <a:r>
              <a:rPr i="1" lang="en" sz="1800">
                <a:solidFill>
                  <a:srgbClr val="38761D"/>
                </a:solidFill>
              </a:rPr>
              <a:t>unforeseen</a:t>
            </a:r>
            <a:r>
              <a:rPr i="1" lang="en" sz="1800">
                <a:solidFill>
                  <a:srgbClr val="38761D"/>
                </a:solidFill>
              </a:rPr>
              <a:t> effects have begun to slow advancements in this </a:t>
            </a:r>
            <a:r>
              <a:rPr i="1" lang="en" sz="1800">
                <a:solidFill>
                  <a:srgbClr val="38761D"/>
                </a:solidFill>
              </a:rPr>
              <a:t>technology </a:t>
            </a:r>
            <a:r>
              <a:rPr i="1" lang="en" sz="1800">
                <a:solidFill>
                  <a:srgbClr val="38761D"/>
                </a:solidFill>
              </a:rPr>
              <a:t>by consumers and the interest by institutional funds managers grows. This competition and government oversight  are causing confusion in the industry.</a:t>
            </a:r>
            <a:r>
              <a:rPr i="1" lang="en" sz="1800">
                <a:solidFill>
                  <a:srgbClr val="38761D"/>
                </a:solidFill>
              </a:rPr>
              <a:t>. </a:t>
            </a:r>
            <a:endParaRPr i="1" sz="1800">
              <a:solidFill>
                <a:srgbClr val="38761D"/>
              </a:solidFill>
            </a:endParaRPr>
          </a:p>
          <a:p>
            <a:pPr indent="0" lvl="0" marL="0" rtl="0" algn="just">
              <a:spcBef>
                <a:spcPts val="1000"/>
              </a:spcBef>
              <a:spcAft>
                <a:spcPts val="0"/>
              </a:spcAft>
              <a:buNone/>
            </a:pPr>
            <a:r>
              <a:rPr i="1" lang="en" sz="1800">
                <a:solidFill>
                  <a:srgbClr val="000000"/>
                </a:solidFill>
              </a:rPr>
              <a:t>There is a urgent need for an independent, reliable and centralized news source.  </a:t>
            </a:r>
            <a:endParaRPr i="1" sz="1800">
              <a:solidFill>
                <a:srgbClr val="000000"/>
              </a:solidFill>
            </a:endParaRPr>
          </a:p>
          <a:p>
            <a:pPr indent="0" lvl="0" marL="0" rtl="0" algn="just">
              <a:spcBef>
                <a:spcPts val="1000"/>
              </a:spcBef>
              <a:spcAft>
                <a:spcPts val="1000"/>
              </a:spcAft>
              <a:buNone/>
            </a:pPr>
            <a:r>
              <a:rPr i="1" lang="en" sz="1800">
                <a:solidFill>
                  <a:srgbClr val="38761D"/>
                </a:solidFill>
              </a:rPr>
              <a:t>Bitpost is designed to Provide </a:t>
            </a:r>
            <a:r>
              <a:rPr i="1" lang="en" sz="1800">
                <a:solidFill>
                  <a:srgbClr val="38761D"/>
                </a:solidFill>
              </a:rPr>
              <a:t>consistent</a:t>
            </a:r>
            <a:r>
              <a:rPr i="1" lang="en" sz="1800">
                <a:solidFill>
                  <a:srgbClr val="38761D"/>
                </a:solidFill>
              </a:rPr>
              <a:t> and independent viewpoints with the objective of delivering industry developments in a </a:t>
            </a:r>
            <a:r>
              <a:rPr i="1" lang="en" sz="1800">
                <a:solidFill>
                  <a:srgbClr val="38761D"/>
                </a:solidFill>
              </a:rPr>
              <a:t>professional</a:t>
            </a:r>
            <a:r>
              <a:rPr i="1" lang="en" sz="1800">
                <a:solidFill>
                  <a:srgbClr val="38761D"/>
                </a:solidFill>
              </a:rPr>
              <a:t>  familiar news format.</a:t>
            </a:r>
            <a:endParaRPr i="1" sz="1800">
              <a:solidFill>
                <a:srgbClr val="38761D"/>
              </a:solidFill>
            </a:endParaRPr>
          </a:p>
        </p:txBody>
      </p:sp>
      <p:sp>
        <p:nvSpPr>
          <p:cNvPr id="118" name="Google Shape;118;p26"/>
          <p:cNvSpPr txBox="1"/>
          <p:nvPr/>
        </p:nvSpPr>
        <p:spPr>
          <a:xfrm>
            <a:off x="609600" y="533400"/>
            <a:ext cx="3000000" cy="90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000"/>
              </a:spcAft>
              <a:buNone/>
            </a:pPr>
            <a:r>
              <a:rPr b="1" i="1" lang="en" sz="3600">
                <a:solidFill>
                  <a:srgbClr val="FF0000"/>
                </a:solidFill>
                <a:latin typeface="PT Sans Narrow"/>
                <a:ea typeface="PT Sans Narrow"/>
                <a:cs typeface="PT Sans Narrow"/>
                <a:sym typeface="PT Sans Narrow"/>
              </a:rPr>
              <a:t>Why now?</a:t>
            </a:r>
            <a:endParaRPr b="1" i="1" sz="3600">
              <a:solidFill>
                <a:srgbClr val="FF0000"/>
              </a:solidFill>
              <a:latin typeface="PT Sans Narrow"/>
              <a:ea typeface="PT Sans Narrow"/>
              <a:cs typeface="PT Sans Narrow"/>
              <a:sym typeface="PT Sans Narrow"/>
            </a:endParaRPr>
          </a:p>
        </p:txBody>
      </p:sp>
      <p:sp>
        <p:nvSpPr>
          <p:cNvPr id="119" name="Google Shape;119;p26"/>
          <p:cNvSpPr txBox="1"/>
          <p:nvPr/>
        </p:nvSpPr>
        <p:spPr>
          <a:xfrm>
            <a:off x="410950" y="1447800"/>
            <a:ext cx="3871800" cy="30000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1000"/>
              </a:spcAft>
              <a:buNone/>
            </a:pPr>
            <a:r>
              <a:rPr b="1" i="1" lang="en" sz="1800">
                <a:solidFill>
                  <a:srgbClr val="38761D"/>
                </a:solidFill>
                <a:latin typeface="PT Sans Narrow"/>
                <a:ea typeface="PT Sans Narrow"/>
                <a:cs typeface="PT Sans Narrow"/>
                <a:sym typeface="PT Sans Narrow"/>
              </a:rPr>
              <a:t>With the wider adoption of global trading platforms and the flood of new crypto issuances by unknown entities. The governments have stepped in to require more </a:t>
            </a:r>
            <a:r>
              <a:rPr b="1" i="1" lang="en" sz="1800">
                <a:solidFill>
                  <a:srgbClr val="38761D"/>
                </a:solidFill>
                <a:latin typeface="PT Sans Narrow"/>
                <a:ea typeface="PT Sans Narrow"/>
                <a:cs typeface="PT Sans Narrow"/>
                <a:sym typeface="PT Sans Narrow"/>
              </a:rPr>
              <a:t>transparency</a:t>
            </a:r>
            <a:r>
              <a:rPr b="1" i="1" lang="en" sz="1800">
                <a:solidFill>
                  <a:srgbClr val="38761D"/>
                </a:solidFill>
                <a:latin typeface="PT Sans Narrow"/>
                <a:ea typeface="PT Sans Narrow"/>
                <a:cs typeface="PT Sans Narrow"/>
                <a:sym typeface="PT Sans Narrow"/>
              </a:rPr>
              <a:t>. This has effected developments in certain countries and continues to be a roadblock to accessing the market. This government intervention has </a:t>
            </a:r>
            <a:r>
              <a:rPr b="1" i="1" lang="en" sz="1800">
                <a:solidFill>
                  <a:srgbClr val="38761D"/>
                </a:solidFill>
                <a:latin typeface="PT Sans Narrow"/>
                <a:ea typeface="PT Sans Narrow"/>
                <a:cs typeface="PT Sans Narrow"/>
                <a:sym typeface="PT Sans Narrow"/>
              </a:rPr>
              <a:t>unforeseen</a:t>
            </a:r>
            <a:r>
              <a:rPr b="1" i="1" lang="en" sz="1800">
                <a:solidFill>
                  <a:srgbClr val="38761D"/>
                </a:solidFill>
                <a:latin typeface="PT Sans Narrow"/>
                <a:ea typeface="PT Sans Narrow"/>
                <a:cs typeface="PT Sans Narrow"/>
                <a:sym typeface="PT Sans Narrow"/>
              </a:rPr>
              <a:t> effects by forcing some of the key participants to move into jurisdictions beyond the reach of restrictive regulations.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pic>
        <p:nvPicPr>
          <p:cNvPr id="124" name="Google Shape;124;p27"/>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125" name="Google Shape;125;p27"/>
          <p:cNvSpPr txBox="1"/>
          <p:nvPr>
            <p:ph idx="4294967295" type="body"/>
          </p:nvPr>
        </p:nvSpPr>
        <p:spPr>
          <a:xfrm>
            <a:off x="1096850" y="1162350"/>
            <a:ext cx="6866700" cy="3844800"/>
          </a:xfrm>
          <a:prstGeom prst="rect">
            <a:avLst/>
          </a:prstGeom>
        </p:spPr>
        <p:txBody>
          <a:bodyPr anchorCtr="0" anchor="ctr" bIns="91425" lIns="91425" spcFirstLastPara="1" rIns="91425" wrap="square" tIns="91425">
            <a:noAutofit/>
          </a:bodyPr>
          <a:lstStyle/>
          <a:p>
            <a:pPr indent="0" lvl="0" marL="0" rtl="0" algn="just">
              <a:spcBef>
                <a:spcPts val="0"/>
              </a:spcBef>
              <a:spcAft>
                <a:spcPts val="0"/>
              </a:spcAft>
              <a:buNone/>
            </a:pPr>
            <a:r>
              <a:rPr lang="en">
                <a:solidFill>
                  <a:srgbClr val="FF9900"/>
                </a:solidFill>
              </a:rPr>
              <a:t>As the interest in Cryptocurrency transactions explodes the lack of  market </a:t>
            </a:r>
            <a:r>
              <a:rPr lang="en">
                <a:solidFill>
                  <a:srgbClr val="FF9900"/>
                </a:solidFill>
              </a:rPr>
              <a:t>transparency for</a:t>
            </a:r>
            <a:r>
              <a:rPr lang="en">
                <a:solidFill>
                  <a:srgbClr val="FF9900"/>
                </a:solidFill>
              </a:rPr>
              <a:t> investors and consumer trading has been called into question. </a:t>
            </a:r>
            <a:endParaRPr>
              <a:solidFill>
                <a:srgbClr val="FF9900"/>
              </a:solidFill>
            </a:endParaRPr>
          </a:p>
          <a:p>
            <a:pPr indent="0" lvl="0" marL="0" rtl="0" algn="just">
              <a:spcBef>
                <a:spcPts val="1600"/>
              </a:spcBef>
              <a:spcAft>
                <a:spcPts val="0"/>
              </a:spcAft>
              <a:buNone/>
            </a:pPr>
            <a:r>
              <a:rPr lang="en">
                <a:solidFill>
                  <a:srgbClr val="FF9900"/>
                </a:solidFill>
              </a:rPr>
              <a:t>It seems most of the i</a:t>
            </a:r>
            <a:r>
              <a:rPr lang="en">
                <a:solidFill>
                  <a:srgbClr val="FF9900"/>
                </a:solidFill>
              </a:rPr>
              <a:t>nformation &amp; advertising resources are released in silo’s at industry conventions. These gatherings are siloed based on specific tech solutions aimed at specific blockchains and solution applications within these specific ecosystems. </a:t>
            </a:r>
            <a:endParaRPr>
              <a:solidFill>
                <a:srgbClr val="FF9900"/>
              </a:solidFill>
            </a:endParaRPr>
          </a:p>
          <a:p>
            <a:pPr indent="0" lvl="0" marL="0" rtl="0" algn="just">
              <a:spcBef>
                <a:spcPts val="1600"/>
              </a:spcBef>
              <a:spcAft>
                <a:spcPts val="1600"/>
              </a:spcAft>
              <a:buNone/>
            </a:pPr>
            <a:r>
              <a:t/>
            </a:r>
            <a:endParaRPr sz="1900">
              <a:solidFill>
                <a:srgbClr val="FF9900"/>
              </a:solidFill>
            </a:endParaRPr>
          </a:p>
        </p:txBody>
      </p:sp>
      <p:sp>
        <p:nvSpPr>
          <p:cNvPr id="126" name="Google Shape;126;p27"/>
          <p:cNvSpPr txBox="1"/>
          <p:nvPr>
            <p:ph type="title"/>
          </p:nvPr>
        </p:nvSpPr>
        <p:spPr>
          <a:xfrm>
            <a:off x="1096850" y="108725"/>
            <a:ext cx="6959700" cy="108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chemeClr val="lt1"/>
                </a:solidFill>
                <a:latin typeface="Lobster"/>
                <a:ea typeface="Lobster"/>
                <a:cs typeface="Lobster"/>
                <a:sym typeface="Lobster"/>
              </a:rPr>
              <a:t>Crypto Industry Status</a:t>
            </a:r>
            <a:endParaRPr sz="4800">
              <a:solidFill>
                <a:schemeClr val="lt1"/>
              </a:solidFill>
              <a:latin typeface="Lobster"/>
              <a:ea typeface="Lobster"/>
              <a:cs typeface="Lobster"/>
              <a:sym typeface="Lobste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pic>
        <p:nvPicPr>
          <p:cNvPr id="131" name="Google Shape;131;p28"/>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132" name="Google Shape;132;p28"/>
          <p:cNvSpPr txBox="1"/>
          <p:nvPr>
            <p:ph idx="4294967295" type="body"/>
          </p:nvPr>
        </p:nvSpPr>
        <p:spPr>
          <a:xfrm>
            <a:off x="640050" y="1162350"/>
            <a:ext cx="7864200" cy="3844800"/>
          </a:xfrm>
          <a:prstGeom prst="rect">
            <a:avLst/>
          </a:prstGeom>
        </p:spPr>
        <p:txBody>
          <a:bodyPr anchorCtr="0" anchor="ctr" bIns="91425" lIns="91425" spcFirstLastPara="1" rIns="91425" wrap="square" tIns="91425">
            <a:noAutofit/>
          </a:bodyPr>
          <a:lstStyle/>
          <a:p>
            <a:pPr indent="0" lvl="0" marL="0" rtl="0" algn="just">
              <a:spcBef>
                <a:spcPts val="0"/>
              </a:spcBef>
              <a:spcAft>
                <a:spcPts val="0"/>
              </a:spcAft>
              <a:buNone/>
            </a:pPr>
            <a:r>
              <a:rPr lang="en" sz="1400">
                <a:solidFill>
                  <a:srgbClr val="FF9900"/>
                </a:solidFill>
              </a:rPr>
              <a:t>Currently information is controlled by ecosystem designers and coders. General information is released on a  subscription basis through newsletters and individual industry blogs. These are rarely objective in their portrayal in mainstream media. </a:t>
            </a:r>
            <a:endParaRPr sz="1400">
              <a:solidFill>
                <a:srgbClr val="FF9900"/>
              </a:solidFill>
            </a:endParaRPr>
          </a:p>
          <a:p>
            <a:pPr indent="0" lvl="0" marL="0" rtl="0" algn="just">
              <a:spcBef>
                <a:spcPts val="1600"/>
              </a:spcBef>
              <a:spcAft>
                <a:spcPts val="0"/>
              </a:spcAft>
              <a:buNone/>
            </a:pPr>
            <a:r>
              <a:rPr lang="en" sz="1400">
                <a:solidFill>
                  <a:srgbClr val="FF9900"/>
                </a:solidFill>
              </a:rPr>
              <a:t>This resulting limited accessibility to mainstream media makes it difficult for businesses &amp; customers to discover the newest market developments, products or applications. </a:t>
            </a:r>
            <a:endParaRPr sz="1400">
              <a:solidFill>
                <a:srgbClr val="FF9900"/>
              </a:solidFill>
            </a:endParaRPr>
          </a:p>
          <a:p>
            <a:pPr indent="0" lvl="0" marL="0" rtl="0" algn="just">
              <a:spcBef>
                <a:spcPts val="1600"/>
              </a:spcBef>
              <a:spcAft>
                <a:spcPts val="0"/>
              </a:spcAft>
              <a:buNone/>
            </a:pPr>
            <a:r>
              <a:rPr lang="en" sz="1400">
                <a:solidFill>
                  <a:srgbClr val="FF9900"/>
                </a:solidFill>
              </a:rPr>
              <a:t>As this Information is currently narrowly distributed as it’s filtered into sound bites over to the trading market participants.  These niche markets or silos are secretive and isolated as it is difficult for designers to discover competitors or similar technology developments.  </a:t>
            </a:r>
            <a:endParaRPr sz="1400">
              <a:solidFill>
                <a:srgbClr val="FF9900"/>
              </a:solidFill>
            </a:endParaRPr>
          </a:p>
          <a:p>
            <a:pPr indent="0" lvl="0" marL="0" rtl="0" algn="just">
              <a:spcBef>
                <a:spcPts val="1600"/>
              </a:spcBef>
              <a:spcAft>
                <a:spcPts val="1600"/>
              </a:spcAft>
              <a:buNone/>
            </a:pPr>
            <a:r>
              <a:t/>
            </a:r>
            <a:endParaRPr sz="1900">
              <a:solidFill>
                <a:srgbClr val="FF9900"/>
              </a:solidFill>
            </a:endParaRPr>
          </a:p>
        </p:txBody>
      </p:sp>
      <p:sp>
        <p:nvSpPr>
          <p:cNvPr id="133" name="Google Shape;133;p28"/>
          <p:cNvSpPr txBox="1"/>
          <p:nvPr>
            <p:ph type="title"/>
          </p:nvPr>
        </p:nvSpPr>
        <p:spPr>
          <a:xfrm>
            <a:off x="1096850" y="108725"/>
            <a:ext cx="6959700" cy="108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chemeClr val="lt1"/>
                </a:solidFill>
                <a:latin typeface="Lobster"/>
                <a:ea typeface="Lobster"/>
                <a:cs typeface="Lobster"/>
                <a:sym typeface="Lobster"/>
              </a:rPr>
              <a:t>Crypto Industry Issues</a:t>
            </a:r>
            <a:endParaRPr sz="4800">
              <a:solidFill>
                <a:schemeClr val="lt1"/>
              </a:solidFill>
              <a:latin typeface="Lobster"/>
              <a:ea typeface="Lobster"/>
              <a:cs typeface="Lobster"/>
              <a:sym typeface="Lobste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pic>
        <p:nvPicPr>
          <p:cNvPr id="138" name="Google Shape;138;p29"/>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139" name="Google Shape;139;p29"/>
          <p:cNvSpPr txBox="1"/>
          <p:nvPr>
            <p:ph idx="4294967295" type="body"/>
          </p:nvPr>
        </p:nvSpPr>
        <p:spPr>
          <a:xfrm>
            <a:off x="889625" y="1434925"/>
            <a:ext cx="7302900" cy="3541800"/>
          </a:xfrm>
          <a:prstGeom prst="rect">
            <a:avLst/>
          </a:prstGeom>
        </p:spPr>
        <p:txBody>
          <a:bodyPr anchorCtr="0" anchor="ctr" bIns="91425" lIns="91425" spcFirstLastPara="1" rIns="91425" wrap="square" tIns="91425">
            <a:noAutofit/>
          </a:bodyPr>
          <a:lstStyle/>
          <a:p>
            <a:pPr indent="0" lvl="0" marL="0" rtl="0" algn="just">
              <a:spcBef>
                <a:spcPts val="0"/>
              </a:spcBef>
              <a:spcAft>
                <a:spcPts val="0"/>
              </a:spcAft>
              <a:buNone/>
            </a:pPr>
            <a:r>
              <a:rPr i="1" lang="en">
                <a:solidFill>
                  <a:srgbClr val="FF9900"/>
                </a:solidFill>
              </a:rPr>
              <a:t>CNC provides consolidated global news and informs our viewers regarding </a:t>
            </a:r>
            <a:r>
              <a:rPr i="1" lang="en">
                <a:solidFill>
                  <a:srgbClr val="FF9900"/>
                </a:solidFill>
              </a:rPr>
              <a:t>crypto and distributed ledger latest developments</a:t>
            </a:r>
            <a:r>
              <a:rPr i="1" lang="en">
                <a:solidFill>
                  <a:srgbClr val="FF9900"/>
                </a:solidFill>
              </a:rPr>
              <a:t>. </a:t>
            </a:r>
            <a:endParaRPr i="1">
              <a:solidFill>
                <a:srgbClr val="FF9900"/>
              </a:solidFill>
            </a:endParaRPr>
          </a:p>
          <a:p>
            <a:pPr indent="0" lvl="0" marL="0" rtl="0" algn="just">
              <a:spcBef>
                <a:spcPts val="1600"/>
              </a:spcBef>
              <a:spcAft>
                <a:spcPts val="0"/>
              </a:spcAft>
              <a:buNone/>
            </a:pPr>
            <a:r>
              <a:rPr i="1" lang="en">
                <a:solidFill>
                  <a:srgbClr val="FF9900"/>
                </a:solidFill>
              </a:rPr>
              <a:t>CNC will provide reporting on all industry participants and technology developments. Our</a:t>
            </a:r>
            <a:r>
              <a:rPr i="1" lang="en">
                <a:solidFill>
                  <a:srgbClr val="FF9900"/>
                </a:solidFill>
              </a:rPr>
              <a:t> coverage includes new products, existing ecosystems and the ever changing federal and state  laws affecting the industry. </a:t>
            </a:r>
            <a:endParaRPr i="1">
              <a:solidFill>
                <a:srgbClr val="FF9900"/>
              </a:solidFill>
            </a:endParaRPr>
          </a:p>
          <a:p>
            <a:pPr indent="0" lvl="0" marL="0" rtl="0" algn="just">
              <a:spcBef>
                <a:spcPts val="1600"/>
              </a:spcBef>
              <a:spcAft>
                <a:spcPts val="0"/>
              </a:spcAft>
              <a:buNone/>
            </a:pPr>
            <a:r>
              <a:rPr i="1" lang="en">
                <a:solidFill>
                  <a:srgbClr val="FF9900"/>
                </a:solidFill>
              </a:rPr>
              <a:t>CNC strives to be  a definitive source for all things </a:t>
            </a:r>
            <a:r>
              <a:rPr i="1" lang="en">
                <a:solidFill>
                  <a:srgbClr val="FF9900"/>
                </a:solidFill>
              </a:rPr>
              <a:t>crypto. </a:t>
            </a:r>
            <a:endParaRPr i="1">
              <a:solidFill>
                <a:srgbClr val="FF9900"/>
              </a:solidFill>
            </a:endParaRPr>
          </a:p>
          <a:p>
            <a:pPr indent="0" lvl="0" marL="0" rtl="0" algn="just">
              <a:spcBef>
                <a:spcPts val="1600"/>
              </a:spcBef>
              <a:spcAft>
                <a:spcPts val="0"/>
              </a:spcAft>
              <a:buNone/>
            </a:pPr>
            <a:r>
              <a:t/>
            </a:r>
            <a:endParaRPr i="1">
              <a:solidFill>
                <a:srgbClr val="FF9900"/>
              </a:solidFill>
            </a:endParaRPr>
          </a:p>
          <a:p>
            <a:pPr indent="0" lvl="0" marL="0" rtl="0" algn="just">
              <a:spcBef>
                <a:spcPts val="1600"/>
              </a:spcBef>
              <a:spcAft>
                <a:spcPts val="1600"/>
              </a:spcAft>
              <a:buNone/>
            </a:pPr>
            <a:r>
              <a:t/>
            </a:r>
            <a:endParaRPr i="1">
              <a:solidFill>
                <a:srgbClr val="FF9900"/>
              </a:solidFill>
            </a:endParaRPr>
          </a:p>
        </p:txBody>
      </p:sp>
      <p:sp>
        <p:nvSpPr>
          <p:cNvPr id="140" name="Google Shape;140;p29"/>
          <p:cNvSpPr txBox="1"/>
          <p:nvPr/>
        </p:nvSpPr>
        <p:spPr>
          <a:xfrm>
            <a:off x="655183" y="229696"/>
            <a:ext cx="7797600" cy="85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4800">
                <a:solidFill>
                  <a:srgbClr val="D9D9D9"/>
                </a:solidFill>
                <a:latin typeface="Lobster"/>
                <a:ea typeface="Lobster"/>
                <a:cs typeface="Lobster"/>
                <a:sym typeface="Lobster"/>
              </a:rPr>
              <a:t>Globally Sourced  Content</a:t>
            </a:r>
            <a:endParaRPr i="1" sz="4800">
              <a:solidFill>
                <a:srgbClr val="D9D9D9"/>
              </a:solidFill>
              <a:latin typeface="Lobster"/>
              <a:ea typeface="Lobster"/>
              <a:cs typeface="Lobster"/>
              <a:sym typeface="Lobste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pic>
        <p:nvPicPr>
          <p:cNvPr descr="Closeup from the side of a hand pushing a knob on an audio mixer" id="145" name="Google Shape;145;p30"/>
          <p:cNvPicPr preferRelativeResize="0"/>
          <p:nvPr/>
        </p:nvPicPr>
        <p:blipFill rotWithShape="1">
          <a:blip r:embed="rId3">
            <a:alphaModFix/>
          </a:blip>
          <a:srcRect b="15419" l="7506" r="42247" t="0"/>
          <a:stretch/>
        </p:blipFill>
        <p:spPr>
          <a:xfrm>
            <a:off x="-9150" y="0"/>
            <a:ext cx="4594499" cy="5143501"/>
          </a:xfrm>
          <a:prstGeom prst="rect">
            <a:avLst/>
          </a:prstGeom>
          <a:noFill/>
          <a:ln>
            <a:noFill/>
          </a:ln>
        </p:spPr>
      </p:pic>
      <p:sp>
        <p:nvSpPr>
          <p:cNvPr id="146" name="Google Shape;146;p30"/>
          <p:cNvSpPr txBox="1"/>
          <p:nvPr>
            <p:ph type="title"/>
          </p:nvPr>
        </p:nvSpPr>
        <p:spPr>
          <a:xfrm>
            <a:off x="265500" y="1812300"/>
            <a:ext cx="4045200" cy="2680500"/>
          </a:xfrm>
          <a:prstGeom prst="rect">
            <a:avLst/>
          </a:prstGeom>
        </p:spPr>
        <p:txBody>
          <a:bodyPr anchorCtr="0" anchor="ctr" bIns="91425" lIns="91425" spcFirstLastPara="1" rIns="91425" wrap="square" tIns="91425">
            <a:noAutofit/>
          </a:bodyPr>
          <a:lstStyle/>
          <a:p>
            <a:pPr indent="0" lvl="0" marL="0" rtl="0" algn="just">
              <a:spcBef>
                <a:spcPts val="0"/>
              </a:spcBef>
              <a:spcAft>
                <a:spcPts val="0"/>
              </a:spcAft>
              <a:buNone/>
            </a:pPr>
            <a:r>
              <a:rPr b="0" lang="en" sz="1600">
                <a:solidFill>
                  <a:srgbClr val="A4C2F4"/>
                </a:solidFill>
                <a:latin typeface="Arial"/>
                <a:ea typeface="Arial"/>
                <a:cs typeface="Arial"/>
                <a:sym typeface="Arial"/>
              </a:rPr>
              <a:t>CNC services establish an international channel to advertise &amp; promote Brand awareness in a news format. This has proven track record, and offers international exposure and channel advertising for new and existing brand products.</a:t>
            </a:r>
            <a:endParaRPr b="0" sz="1400">
              <a:solidFill>
                <a:srgbClr val="A4C2F4"/>
              </a:solidFill>
              <a:latin typeface="Arial"/>
              <a:ea typeface="Arial"/>
              <a:cs typeface="Arial"/>
              <a:sym typeface="Arial"/>
            </a:endParaRPr>
          </a:p>
          <a:p>
            <a:pPr indent="0" lvl="0" marL="0" rtl="0" algn="just">
              <a:lnSpc>
                <a:spcPct val="115000"/>
              </a:lnSpc>
              <a:spcBef>
                <a:spcPts val="0"/>
              </a:spcBef>
              <a:spcAft>
                <a:spcPts val="1600"/>
              </a:spcAft>
              <a:buNone/>
            </a:pPr>
            <a:r>
              <a:t/>
            </a:r>
            <a:endParaRPr>
              <a:solidFill>
                <a:srgbClr val="A4C2F4"/>
              </a:solidFill>
            </a:endParaRPr>
          </a:p>
        </p:txBody>
      </p:sp>
      <p:sp>
        <p:nvSpPr>
          <p:cNvPr id="147" name="Google Shape;147;p30"/>
          <p:cNvSpPr txBox="1"/>
          <p:nvPr/>
        </p:nvSpPr>
        <p:spPr>
          <a:xfrm>
            <a:off x="4708489" y="63144"/>
            <a:ext cx="4150800" cy="108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i="1" lang="en" sz="5000">
                <a:solidFill>
                  <a:srgbClr val="D9D9D9"/>
                </a:solidFill>
                <a:latin typeface="Lobster"/>
                <a:ea typeface="Lobster"/>
                <a:cs typeface="Lobster"/>
                <a:sym typeface="Lobster"/>
              </a:rPr>
              <a:t>Bitpost</a:t>
            </a:r>
            <a:r>
              <a:rPr b="1" i="1" lang="en" sz="1000">
                <a:solidFill>
                  <a:srgbClr val="D9D9D9"/>
                </a:solidFill>
                <a:latin typeface="Lobster"/>
                <a:ea typeface="Lobster"/>
                <a:cs typeface="Lobster"/>
                <a:sym typeface="Lobster"/>
              </a:rPr>
              <a:t>TM</a:t>
            </a:r>
            <a:endParaRPr sz="1000">
              <a:latin typeface="Lobster"/>
              <a:ea typeface="Lobster"/>
              <a:cs typeface="Lobster"/>
              <a:sym typeface="Lobster"/>
            </a:endParaRPr>
          </a:p>
        </p:txBody>
      </p:sp>
      <p:sp>
        <p:nvSpPr>
          <p:cNvPr id="148" name="Google Shape;148;p30"/>
          <p:cNvSpPr txBox="1"/>
          <p:nvPr/>
        </p:nvSpPr>
        <p:spPr>
          <a:xfrm>
            <a:off x="904475" y="1143000"/>
            <a:ext cx="2700900" cy="54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PT Sans Narrow"/>
                <a:ea typeface="PT Sans Narrow"/>
                <a:cs typeface="PT Sans Narrow"/>
                <a:sym typeface="PT Sans Narrow"/>
              </a:rPr>
              <a:t>Our Global S</a:t>
            </a:r>
            <a:r>
              <a:rPr b="1" lang="en" sz="1800">
                <a:solidFill>
                  <a:schemeClr val="lt1"/>
                </a:solidFill>
                <a:latin typeface="PT Sans Narrow"/>
                <a:ea typeface="PT Sans Narrow"/>
                <a:cs typeface="PT Sans Narrow"/>
                <a:sym typeface="PT Sans Narrow"/>
              </a:rPr>
              <a:t>olution</a:t>
            </a:r>
            <a:endParaRPr sz="1800"/>
          </a:p>
        </p:txBody>
      </p:sp>
      <p:sp>
        <p:nvSpPr>
          <p:cNvPr id="149" name="Google Shape;149;p30"/>
          <p:cNvSpPr txBox="1"/>
          <p:nvPr/>
        </p:nvSpPr>
        <p:spPr>
          <a:xfrm>
            <a:off x="1143000" y="228600"/>
            <a:ext cx="2319900" cy="107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000" u="sng">
                <a:solidFill>
                  <a:srgbClr val="FFD966"/>
                </a:solidFill>
                <a:latin typeface="Lobster"/>
                <a:ea typeface="Lobster"/>
                <a:cs typeface="Lobster"/>
                <a:sym typeface="Lobster"/>
              </a:rPr>
              <a:t>CNC</a:t>
            </a:r>
            <a:r>
              <a:rPr lang="en" sz="6000" u="sng">
                <a:solidFill>
                  <a:schemeClr val="dk2"/>
                </a:solidFill>
                <a:latin typeface="PT Sans Narrow"/>
                <a:ea typeface="PT Sans Narrow"/>
                <a:cs typeface="PT Sans Narrow"/>
                <a:sym typeface="PT Sans Narrow"/>
              </a:rPr>
              <a:t> </a:t>
            </a:r>
            <a:endParaRPr u="sng"/>
          </a:p>
        </p:txBody>
      </p:sp>
      <p:sp>
        <p:nvSpPr>
          <p:cNvPr id="150" name="Google Shape;150;p30"/>
          <p:cNvSpPr txBox="1"/>
          <p:nvPr/>
        </p:nvSpPr>
        <p:spPr>
          <a:xfrm>
            <a:off x="4937100" y="1353225"/>
            <a:ext cx="4014300" cy="2477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600"/>
              </a:spcAft>
              <a:buNone/>
            </a:pPr>
            <a:r>
              <a:rPr lang="en" sz="1600">
                <a:solidFill>
                  <a:srgbClr val="434343"/>
                </a:solidFill>
                <a:latin typeface="Open Sans"/>
                <a:ea typeface="Open Sans"/>
                <a:cs typeface="Open Sans"/>
                <a:sym typeface="Open Sans"/>
              </a:rPr>
              <a:t>o</a:t>
            </a:r>
            <a:r>
              <a:rPr lang="en" sz="1600">
                <a:solidFill>
                  <a:srgbClr val="434343"/>
                </a:solidFill>
                <a:latin typeface="Open Sans"/>
                <a:ea typeface="Open Sans"/>
                <a:cs typeface="Open Sans"/>
                <a:sym typeface="Open Sans"/>
              </a:rPr>
              <a:t>ur national and International platforms will present our viewers with detailed new product information, interviews with key industry players and in-depth discussions surrounding these innovations. Our format includes established brands and solutions to disruptive and mainstream  applications developments. Our mission is to enhance industry awareness in a familiar news format that has proven success. </a:t>
            </a:r>
            <a:endParaRPr sz="1600">
              <a:solidFill>
                <a:srgbClr val="434343"/>
              </a:solidFill>
              <a:latin typeface="Open Sans"/>
              <a:ea typeface="Open Sans"/>
              <a:cs typeface="Open Sans"/>
              <a:sym typeface="Open Sans"/>
            </a:endParaRPr>
          </a:p>
        </p:txBody>
      </p:sp>
      <p:sp>
        <p:nvSpPr>
          <p:cNvPr id="151" name="Google Shape;151;p30"/>
          <p:cNvSpPr txBox="1"/>
          <p:nvPr/>
        </p:nvSpPr>
        <p:spPr>
          <a:xfrm>
            <a:off x="5334000" y="816323"/>
            <a:ext cx="3000000" cy="76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u="sng">
                <a:latin typeface="Lobster"/>
                <a:ea typeface="Lobster"/>
                <a:cs typeface="Lobster"/>
                <a:sym typeface="Lobster"/>
              </a:rPr>
              <a:t>Monetized Content</a:t>
            </a:r>
            <a:endParaRPr sz="1800" u="sng">
              <a:latin typeface="Lobster"/>
              <a:ea typeface="Lobster"/>
              <a:cs typeface="Lobster"/>
              <a:sym typeface="Lobste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pic>
        <p:nvPicPr>
          <p:cNvPr descr="Closeup from the side of a hand pushing a knob on an audio mixer" id="156" name="Google Shape;156;p31"/>
          <p:cNvPicPr preferRelativeResize="0"/>
          <p:nvPr/>
        </p:nvPicPr>
        <p:blipFill rotWithShape="1">
          <a:blip r:embed="rId3">
            <a:alphaModFix/>
          </a:blip>
          <a:srcRect b="15419" l="7506" r="42247" t="0"/>
          <a:stretch/>
        </p:blipFill>
        <p:spPr>
          <a:xfrm>
            <a:off x="-9150" y="0"/>
            <a:ext cx="4594499" cy="5143501"/>
          </a:xfrm>
          <a:prstGeom prst="rect">
            <a:avLst/>
          </a:prstGeom>
          <a:noFill/>
          <a:ln>
            <a:noFill/>
          </a:ln>
        </p:spPr>
      </p:pic>
      <p:sp>
        <p:nvSpPr>
          <p:cNvPr id="157" name="Google Shape;157;p31"/>
          <p:cNvSpPr txBox="1"/>
          <p:nvPr>
            <p:ph type="title"/>
          </p:nvPr>
        </p:nvSpPr>
        <p:spPr>
          <a:xfrm>
            <a:off x="212700" y="489725"/>
            <a:ext cx="4005600" cy="108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sz="6000" u="sng">
                <a:solidFill>
                  <a:srgbClr val="FFD966"/>
                </a:solidFill>
                <a:latin typeface="Lobster"/>
                <a:ea typeface="Lobster"/>
                <a:cs typeface="Lobster"/>
                <a:sym typeface="Lobster"/>
              </a:rPr>
              <a:t>CNC</a:t>
            </a:r>
            <a:r>
              <a:rPr b="0" lang="en" sz="6000" u="sng">
                <a:solidFill>
                  <a:schemeClr val="dk2"/>
                </a:solidFill>
              </a:rPr>
              <a:t> </a:t>
            </a:r>
            <a:endParaRPr>
              <a:solidFill>
                <a:schemeClr val="lt1"/>
              </a:solidFill>
            </a:endParaRPr>
          </a:p>
          <a:p>
            <a:pPr indent="0" lvl="0" marL="0" rtl="0" algn="ctr">
              <a:spcBef>
                <a:spcPts val="0"/>
              </a:spcBef>
              <a:spcAft>
                <a:spcPts val="0"/>
              </a:spcAft>
              <a:buNone/>
            </a:pPr>
            <a:r>
              <a:rPr lang="en" sz="1800">
                <a:solidFill>
                  <a:schemeClr val="lt1"/>
                </a:solidFill>
              </a:rPr>
              <a:t>Consolidated Information Solutions</a:t>
            </a:r>
            <a:endParaRPr sz="1800">
              <a:solidFill>
                <a:schemeClr val="lt1"/>
              </a:solidFill>
            </a:endParaRPr>
          </a:p>
        </p:txBody>
      </p:sp>
      <p:sp>
        <p:nvSpPr>
          <p:cNvPr id="158" name="Google Shape;158;p31"/>
          <p:cNvSpPr txBox="1"/>
          <p:nvPr>
            <p:ph idx="2" type="body"/>
          </p:nvPr>
        </p:nvSpPr>
        <p:spPr>
          <a:xfrm>
            <a:off x="4847850" y="794525"/>
            <a:ext cx="4005600" cy="37911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600">
                <a:solidFill>
                  <a:srgbClr val="434343"/>
                </a:solidFill>
              </a:rPr>
              <a:t>CNC meets the already  huge demand for industry news by </a:t>
            </a:r>
            <a:r>
              <a:rPr lang="en" sz="1600">
                <a:solidFill>
                  <a:srgbClr val="434343"/>
                </a:solidFill>
              </a:rPr>
              <a:t>consolidating all sources and </a:t>
            </a:r>
            <a:r>
              <a:rPr lang="en" sz="1600">
                <a:solidFill>
                  <a:srgbClr val="434343"/>
                </a:solidFill>
              </a:rPr>
              <a:t>broadcasting on a single platform. </a:t>
            </a:r>
            <a:endParaRPr sz="1600">
              <a:solidFill>
                <a:srgbClr val="434343"/>
              </a:solidFill>
            </a:endParaRPr>
          </a:p>
          <a:p>
            <a:pPr indent="0" lvl="0" marL="0" rtl="0" algn="l">
              <a:lnSpc>
                <a:spcPct val="100000"/>
              </a:lnSpc>
              <a:spcBef>
                <a:spcPts val="1600"/>
              </a:spcBef>
              <a:spcAft>
                <a:spcPts val="0"/>
              </a:spcAft>
              <a:buNone/>
            </a:pPr>
            <a:r>
              <a:rPr lang="en" sz="1600">
                <a:solidFill>
                  <a:srgbClr val="434343"/>
                </a:solidFill>
              </a:rPr>
              <a:t>We include current market information about software applications in distributed ledger technology (blockchain)</a:t>
            </a:r>
            <a:r>
              <a:rPr lang="en" sz="1600">
                <a:solidFill>
                  <a:srgbClr val="434343"/>
                </a:solidFill>
              </a:rPr>
              <a:t>, cryptocurrencies, mergers acquisitions, key c</a:t>
            </a:r>
            <a:r>
              <a:rPr lang="en" sz="1600">
                <a:solidFill>
                  <a:srgbClr val="434343"/>
                </a:solidFill>
              </a:rPr>
              <a:t>ompanies, consumer and BtoB products and related laws.</a:t>
            </a:r>
            <a:endParaRPr sz="1600">
              <a:solidFill>
                <a:srgbClr val="434343"/>
              </a:solidFill>
            </a:endParaRPr>
          </a:p>
          <a:p>
            <a:pPr indent="0" lvl="0" marL="0" rtl="0" algn="l">
              <a:lnSpc>
                <a:spcPct val="100000"/>
              </a:lnSpc>
              <a:spcBef>
                <a:spcPts val="1600"/>
              </a:spcBef>
              <a:spcAft>
                <a:spcPts val="0"/>
              </a:spcAft>
              <a:buNone/>
            </a:pPr>
            <a:r>
              <a:rPr b="1" i="1" lang="en" sz="1600">
                <a:solidFill>
                  <a:srgbClr val="434343"/>
                </a:solidFill>
              </a:rPr>
              <a:t>CNC will establishing a definitive central source for all things crypto</a:t>
            </a:r>
            <a:r>
              <a:rPr i="1" lang="en" sz="1600">
                <a:solidFill>
                  <a:srgbClr val="434343"/>
                </a:solidFill>
              </a:rPr>
              <a:t>. </a:t>
            </a:r>
            <a:endParaRPr i="1" sz="1600">
              <a:solidFill>
                <a:srgbClr val="434343"/>
              </a:solidFill>
            </a:endParaRPr>
          </a:p>
          <a:p>
            <a:pPr indent="0" lvl="0" marL="0" rtl="0" algn="l">
              <a:lnSpc>
                <a:spcPct val="100000"/>
              </a:lnSpc>
              <a:spcBef>
                <a:spcPts val="1600"/>
              </a:spcBef>
              <a:spcAft>
                <a:spcPts val="1600"/>
              </a:spcAft>
              <a:buNone/>
            </a:pPr>
            <a:r>
              <a:t/>
            </a:r>
            <a:endParaRPr sz="1600">
              <a:solidFill>
                <a:srgbClr val="434343"/>
              </a:solidFill>
            </a:endParaRPr>
          </a:p>
        </p:txBody>
      </p:sp>
      <p:sp>
        <p:nvSpPr>
          <p:cNvPr id="159" name="Google Shape;159;p31"/>
          <p:cNvSpPr txBox="1"/>
          <p:nvPr/>
        </p:nvSpPr>
        <p:spPr>
          <a:xfrm>
            <a:off x="266400" y="1821925"/>
            <a:ext cx="4005600" cy="21507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1600"/>
              </a:spcAft>
              <a:buNone/>
            </a:pPr>
            <a:r>
              <a:rPr lang="en" sz="1700">
                <a:solidFill>
                  <a:srgbClr val="E69138"/>
                </a:solidFill>
                <a:latin typeface="Open Sans"/>
                <a:ea typeface="Open Sans"/>
                <a:cs typeface="Open Sans"/>
                <a:sym typeface="Open Sans"/>
              </a:rPr>
              <a:t>CNC allows direct reach to customers &amp; continually informs our viewers about new products and services. We Include detailed legal developments on conforming geographic basis.</a:t>
            </a:r>
            <a:endParaRPr b="1" sz="4200">
              <a:solidFill>
                <a:srgbClr val="E69138"/>
              </a:solidFill>
              <a:latin typeface="PT Sans Narrow"/>
              <a:ea typeface="PT Sans Narrow"/>
              <a:cs typeface="PT Sans Narrow"/>
              <a:sym typeface="PT Sans Narrow"/>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32"/>
          <p:cNvSpPr txBox="1"/>
          <p:nvPr/>
        </p:nvSpPr>
        <p:spPr>
          <a:xfrm>
            <a:off x="533400" y="609600"/>
            <a:ext cx="3673500" cy="30000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1600"/>
              </a:spcAft>
              <a:buNone/>
            </a:pPr>
            <a:r>
              <a:t/>
            </a:r>
            <a:endParaRPr sz="1700">
              <a:latin typeface="Open Sans"/>
              <a:ea typeface="Open Sans"/>
              <a:cs typeface="Open Sans"/>
              <a:sym typeface="Open Sans"/>
            </a:endParaRPr>
          </a:p>
        </p:txBody>
      </p:sp>
      <p:sp>
        <p:nvSpPr>
          <p:cNvPr id="165" name="Google Shape;165;p32"/>
          <p:cNvSpPr txBox="1"/>
          <p:nvPr/>
        </p:nvSpPr>
        <p:spPr>
          <a:xfrm>
            <a:off x="4784700" y="63149"/>
            <a:ext cx="4150800" cy="86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i="1" lang="en" sz="5000">
                <a:latin typeface="Lobster"/>
                <a:ea typeface="Lobster"/>
                <a:cs typeface="Lobster"/>
                <a:sym typeface="Lobster"/>
              </a:rPr>
              <a:t>Bitpost</a:t>
            </a:r>
            <a:r>
              <a:rPr b="1" i="1" lang="en" sz="1000">
                <a:latin typeface="Lobster"/>
                <a:ea typeface="Lobster"/>
                <a:cs typeface="Lobster"/>
                <a:sym typeface="Lobster"/>
              </a:rPr>
              <a:t>TM</a:t>
            </a:r>
            <a:endParaRPr sz="1000">
              <a:latin typeface="Lobster"/>
              <a:ea typeface="Lobster"/>
              <a:cs typeface="Lobster"/>
              <a:sym typeface="Lobster"/>
            </a:endParaRPr>
          </a:p>
        </p:txBody>
      </p:sp>
      <p:sp>
        <p:nvSpPr>
          <p:cNvPr id="166" name="Google Shape;166;p32"/>
          <p:cNvSpPr txBox="1"/>
          <p:nvPr/>
        </p:nvSpPr>
        <p:spPr>
          <a:xfrm>
            <a:off x="4968900" y="1371600"/>
            <a:ext cx="3879600" cy="370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latin typeface="Open Sans"/>
                <a:ea typeface="Open Sans"/>
                <a:cs typeface="Open Sans"/>
                <a:sym typeface="Open Sans"/>
              </a:rPr>
              <a:t>CNC offers an impartial and flexible multi media video and interactive (VOD) exposure for crypto  industry companies to promote their missions, visions and products. </a:t>
            </a:r>
            <a:endParaRPr>
              <a:latin typeface="Open Sans"/>
              <a:ea typeface="Open Sans"/>
              <a:cs typeface="Open Sans"/>
              <a:sym typeface="Open Sans"/>
            </a:endParaRPr>
          </a:p>
          <a:p>
            <a:pPr indent="0" lvl="0" marL="0" rtl="0" algn="l">
              <a:lnSpc>
                <a:spcPct val="115000"/>
              </a:lnSpc>
              <a:spcBef>
                <a:spcPts val="1600"/>
              </a:spcBef>
              <a:spcAft>
                <a:spcPts val="1600"/>
              </a:spcAft>
              <a:buNone/>
            </a:pPr>
            <a:r>
              <a:rPr lang="en">
                <a:latin typeface="Open Sans"/>
                <a:ea typeface="Open Sans"/>
                <a:cs typeface="Open Sans"/>
                <a:sym typeface="Open Sans"/>
              </a:rPr>
              <a:t>We are impartial and present the news in a various streaming video formats making our channel available across all  social media, members only loyalty sites &amp; video distribution platforms.(OTT, VOD, IOS, Android) and we utilize Industry interviews &amp; current articles to present select sponsors company methods and missions.</a:t>
            </a:r>
            <a:endParaRPr/>
          </a:p>
        </p:txBody>
      </p:sp>
      <p:sp>
        <p:nvSpPr>
          <p:cNvPr id="167" name="Google Shape;167;p32"/>
          <p:cNvSpPr txBox="1"/>
          <p:nvPr>
            <p:ph type="title"/>
          </p:nvPr>
        </p:nvSpPr>
        <p:spPr>
          <a:xfrm>
            <a:off x="337850" y="1076325"/>
            <a:ext cx="3879600" cy="48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i="1" lang="en" sz="1800">
                <a:solidFill>
                  <a:srgbClr val="1155CC"/>
                </a:solidFill>
              </a:rPr>
              <a:t>Brand Exposure &amp; Advertising</a:t>
            </a:r>
            <a:endParaRPr b="1" i="1" sz="1800">
              <a:solidFill>
                <a:srgbClr val="1155CC"/>
              </a:solidFill>
            </a:endParaRPr>
          </a:p>
        </p:txBody>
      </p:sp>
      <p:sp>
        <p:nvSpPr>
          <p:cNvPr id="168" name="Google Shape;168;p32"/>
          <p:cNvSpPr txBox="1"/>
          <p:nvPr/>
        </p:nvSpPr>
        <p:spPr>
          <a:xfrm>
            <a:off x="360350" y="1676400"/>
            <a:ext cx="3879600" cy="30000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a:solidFill>
                  <a:srgbClr val="3D85C6"/>
                </a:solidFill>
                <a:latin typeface="Open Sans SemiBold"/>
                <a:ea typeface="Open Sans SemiBold"/>
                <a:cs typeface="Open Sans SemiBold"/>
                <a:sym typeface="Open Sans SemiBold"/>
              </a:rPr>
              <a:t>CNC offers the most direct method for professionals to reach customers and keep them informed about their product developments and support services. </a:t>
            </a:r>
            <a:endParaRPr>
              <a:solidFill>
                <a:srgbClr val="3D85C6"/>
              </a:solidFill>
              <a:latin typeface="Open Sans SemiBold"/>
              <a:ea typeface="Open Sans SemiBold"/>
              <a:cs typeface="Open Sans SemiBold"/>
              <a:sym typeface="Open Sans SemiBold"/>
            </a:endParaRPr>
          </a:p>
          <a:p>
            <a:pPr indent="0" lvl="0" marL="0" rtl="0" algn="just">
              <a:lnSpc>
                <a:spcPct val="115000"/>
              </a:lnSpc>
              <a:spcBef>
                <a:spcPts val="1600"/>
              </a:spcBef>
              <a:spcAft>
                <a:spcPts val="0"/>
              </a:spcAft>
              <a:buNone/>
            </a:pPr>
            <a:r>
              <a:rPr lang="en">
                <a:solidFill>
                  <a:srgbClr val="3D85C6"/>
                </a:solidFill>
                <a:latin typeface="Open Sans SemiBold"/>
                <a:ea typeface="Open Sans SemiBold"/>
                <a:cs typeface="Open Sans SemiBold"/>
                <a:sym typeface="Open Sans SemiBold"/>
              </a:rPr>
              <a:t>Basically everything that may impact their sales and services on a global basis. </a:t>
            </a:r>
            <a:endParaRPr>
              <a:solidFill>
                <a:srgbClr val="3D85C6"/>
              </a:solidFill>
              <a:latin typeface="Open Sans SemiBold"/>
              <a:ea typeface="Open Sans SemiBold"/>
              <a:cs typeface="Open Sans SemiBold"/>
              <a:sym typeface="Open Sans SemiBold"/>
            </a:endParaRPr>
          </a:p>
          <a:p>
            <a:pPr indent="0" lvl="0" marL="0" rtl="0" algn="just">
              <a:lnSpc>
                <a:spcPct val="115000"/>
              </a:lnSpc>
              <a:spcBef>
                <a:spcPts val="1600"/>
              </a:spcBef>
              <a:spcAft>
                <a:spcPts val="1600"/>
              </a:spcAft>
              <a:buNone/>
            </a:pPr>
            <a:r>
              <a:rPr lang="en">
                <a:solidFill>
                  <a:srgbClr val="3D85C6"/>
                </a:solidFill>
                <a:latin typeface="Open Sans SemiBold"/>
                <a:ea typeface="Open Sans SemiBold"/>
                <a:cs typeface="Open Sans SemiBold"/>
                <a:sym typeface="Open Sans SemiBold"/>
              </a:rPr>
              <a:t> CNC continually informs all participants of current legal developments </a:t>
            </a:r>
            <a:r>
              <a:rPr lang="en">
                <a:solidFill>
                  <a:srgbClr val="3D85C6"/>
                </a:solidFill>
                <a:latin typeface="Open Sans SemiBold"/>
                <a:ea typeface="Open Sans SemiBold"/>
                <a:cs typeface="Open Sans SemiBold"/>
                <a:sym typeface="Open Sans SemiBold"/>
              </a:rPr>
              <a:t>affecting</a:t>
            </a:r>
            <a:r>
              <a:rPr lang="en">
                <a:solidFill>
                  <a:srgbClr val="3D85C6"/>
                </a:solidFill>
                <a:latin typeface="Open Sans SemiBold"/>
                <a:ea typeface="Open Sans SemiBold"/>
                <a:cs typeface="Open Sans SemiBold"/>
                <a:sym typeface="Open Sans SemiBold"/>
              </a:rPr>
              <a:t> </a:t>
            </a:r>
            <a:r>
              <a:rPr lang="en">
                <a:solidFill>
                  <a:srgbClr val="3D85C6"/>
                </a:solidFill>
                <a:latin typeface="Open Sans SemiBold"/>
                <a:ea typeface="Open Sans SemiBold"/>
                <a:cs typeface="Open Sans SemiBold"/>
                <a:sym typeface="Open Sans SemiBold"/>
              </a:rPr>
              <a:t>Industry compliance </a:t>
            </a:r>
            <a:r>
              <a:rPr lang="en">
                <a:solidFill>
                  <a:srgbClr val="3D85C6"/>
                </a:solidFill>
                <a:latin typeface="Open Sans SemiBold"/>
                <a:ea typeface="Open Sans SemiBold"/>
                <a:cs typeface="Open Sans SemiBold"/>
                <a:sym typeface="Open Sans SemiBold"/>
              </a:rPr>
              <a:t>on a geographic basis.</a:t>
            </a:r>
            <a:endParaRPr>
              <a:solidFill>
                <a:srgbClr val="3D85C6"/>
              </a:solidFill>
              <a:latin typeface="Open Sans SemiBold"/>
              <a:ea typeface="Open Sans SemiBold"/>
              <a:cs typeface="Open Sans SemiBold"/>
              <a:sym typeface="Open Sans SemiBold"/>
            </a:endParaRPr>
          </a:p>
        </p:txBody>
      </p:sp>
      <p:sp>
        <p:nvSpPr>
          <p:cNvPr id="169" name="Google Shape;169;p32"/>
          <p:cNvSpPr txBox="1"/>
          <p:nvPr/>
        </p:nvSpPr>
        <p:spPr>
          <a:xfrm>
            <a:off x="1143000" y="228600"/>
            <a:ext cx="2319900" cy="107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000" u="sng">
                <a:solidFill>
                  <a:srgbClr val="FFD966"/>
                </a:solidFill>
                <a:latin typeface="Lobster"/>
                <a:ea typeface="Lobster"/>
                <a:cs typeface="Lobster"/>
                <a:sym typeface="Lobster"/>
              </a:rPr>
              <a:t>CNC</a:t>
            </a:r>
            <a:r>
              <a:rPr lang="en" sz="6000" u="sng">
                <a:solidFill>
                  <a:schemeClr val="dk2"/>
                </a:solidFill>
                <a:latin typeface="PT Sans Narrow"/>
                <a:ea typeface="PT Sans Narrow"/>
                <a:cs typeface="PT Sans Narrow"/>
                <a:sym typeface="PT Sans Narrow"/>
              </a:rPr>
              <a:t> </a:t>
            </a:r>
            <a:endParaRPr u="sng"/>
          </a:p>
        </p:txBody>
      </p:sp>
      <p:sp>
        <p:nvSpPr>
          <p:cNvPr id="170" name="Google Shape;170;p32"/>
          <p:cNvSpPr txBox="1"/>
          <p:nvPr/>
        </p:nvSpPr>
        <p:spPr>
          <a:xfrm>
            <a:off x="5334000" y="892523"/>
            <a:ext cx="3000000" cy="76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u="sng">
                <a:latin typeface="Lobster"/>
                <a:ea typeface="Lobster"/>
                <a:cs typeface="Lobster"/>
                <a:sym typeface="Lobster"/>
              </a:rPr>
              <a:t>Monetized Content</a:t>
            </a:r>
            <a:endParaRPr sz="1800" u="sng">
              <a:latin typeface="Lobster"/>
              <a:ea typeface="Lobster"/>
              <a:cs typeface="Lobster"/>
              <a:sym typeface="Lobste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33"/>
          <p:cNvSpPr txBox="1"/>
          <p:nvPr>
            <p:ph idx="1" type="body"/>
          </p:nvPr>
        </p:nvSpPr>
        <p:spPr>
          <a:xfrm>
            <a:off x="1319450" y="633450"/>
            <a:ext cx="6141300" cy="1071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i="1" lang="en" sz="3600" u="sng">
                <a:solidFill>
                  <a:srgbClr val="0000FF"/>
                </a:solidFill>
                <a:latin typeface="PT Sans Narrow"/>
                <a:ea typeface="PT Sans Narrow"/>
                <a:cs typeface="PT Sans Narrow"/>
                <a:sym typeface="PT Sans Narrow"/>
              </a:rPr>
              <a:t>Content Production Format</a:t>
            </a:r>
            <a:endParaRPr b="1" i="1" sz="3600" u="sng">
              <a:solidFill>
                <a:srgbClr val="0000FF"/>
              </a:solidFill>
              <a:latin typeface="PT Sans Narrow"/>
              <a:ea typeface="PT Sans Narrow"/>
              <a:cs typeface="PT Sans Narrow"/>
              <a:sym typeface="PT Sans Narrow"/>
            </a:endParaRPr>
          </a:p>
          <a:p>
            <a:pPr indent="0" lvl="0" marL="0" rtl="0" algn="ctr">
              <a:lnSpc>
                <a:spcPct val="100000"/>
              </a:lnSpc>
              <a:spcBef>
                <a:spcPts val="0"/>
              </a:spcBef>
              <a:spcAft>
                <a:spcPts val="0"/>
              </a:spcAft>
              <a:buNone/>
            </a:pPr>
            <a:r>
              <a:rPr i="1" lang="en" sz="2400">
                <a:solidFill>
                  <a:srgbClr val="000000"/>
                </a:solidFill>
                <a:latin typeface="PT Sans Narrow"/>
                <a:ea typeface="PT Sans Narrow"/>
                <a:cs typeface="PT Sans Narrow"/>
                <a:sym typeface="PT Sans Narrow"/>
              </a:rPr>
              <a:t>Studio, Chat, Callin &amp; Live Interviews</a:t>
            </a:r>
            <a:endParaRPr i="1" sz="2400">
              <a:solidFill>
                <a:srgbClr val="000000"/>
              </a:solidFill>
            </a:endParaRPr>
          </a:p>
        </p:txBody>
      </p:sp>
      <p:graphicFrame>
        <p:nvGraphicFramePr>
          <p:cNvPr id="176" name="Google Shape;176;p33"/>
          <p:cNvGraphicFramePr/>
          <p:nvPr/>
        </p:nvGraphicFramePr>
        <p:xfrm>
          <a:off x="952500" y="1781250"/>
          <a:ext cx="3000000" cy="3000000"/>
        </p:xfrm>
        <a:graphic>
          <a:graphicData uri="http://schemas.openxmlformats.org/drawingml/2006/table">
            <a:tbl>
              <a:tblPr>
                <a:noFill/>
                <a:tableStyleId>{CC37A048-A0EA-4DDD-8A23-E5D23D5DE309}</a:tableStyleId>
              </a:tblPr>
              <a:tblGrid>
                <a:gridCol w="2413000"/>
                <a:gridCol w="2413000"/>
                <a:gridCol w="2413000"/>
              </a:tblGrid>
              <a:tr h="381000">
                <a:tc>
                  <a:txBody>
                    <a:bodyPr/>
                    <a:lstStyle/>
                    <a:p>
                      <a:pPr indent="0" lvl="0" marL="0" rtl="0" algn="l">
                        <a:spcBef>
                          <a:spcPts val="0"/>
                        </a:spcBef>
                        <a:spcAft>
                          <a:spcPts val="0"/>
                        </a:spcAft>
                        <a:buNone/>
                      </a:pPr>
                      <a:r>
                        <a:rPr lang="en"/>
                        <a:t>Studio Time/Editing Time</a:t>
                      </a:r>
                      <a:endParaRPr/>
                    </a:p>
                  </a:txBody>
                  <a:tcPr marT="91425" marB="91425" marR="91425" marL="91425"/>
                </a:tc>
                <a:tc>
                  <a:txBody>
                    <a:bodyPr/>
                    <a:lstStyle/>
                    <a:p>
                      <a:pPr indent="0" lvl="0" marL="0" rtl="0" algn="l">
                        <a:spcBef>
                          <a:spcPts val="0"/>
                        </a:spcBef>
                        <a:spcAft>
                          <a:spcPts val="0"/>
                        </a:spcAft>
                        <a:buNone/>
                      </a:pPr>
                      <a:r>
                        <a:rPr lang="en"/>
                        <a:t>Segment Length/15-30Min</a:t>
                      </a:r>
                      <a:endParaRPr/>
                    </a:p>
                  </a:txBody>
                  <a:tcPr marT="91425" marB="91425" marR="91425" marL="91425"/>
                </a:tc>
                <a:tc>
                  <a:txBody>
                    <a:bodyPr/>
                    <a:lstStyle/>
                    <a:p>
                      <a:pPr indent="0" lvl="0" marL="0" rtl="0" algn="l">
                        <a:spcBef>
                          <a:spcPts val="0"/>
                        </a:spcBef>
                        <a:spcAft>
                          <a:spcPts val="0"/>
                        </a:spcAft>
                        <a:buNone/>
                      </a:pPr>
                      <a:r>
                        <a:rPr lang="en"/>
                        <a:t>35-45K/Day</a:t>
                      </a:r>
                      <a:endParaRPr/>
                    </a:p>
                  </a:txBody>
                  <a:tcPr marT="91425" marB="91425" marR="91425" marL="91425"/>
                </a:tc>
              </a:tr>
              <a:tr h="381000">
                <a:tc>
                  <a:txBody>
                    <a:bodyPr/>
                    <a:lstStyle/>
                    <a:p>
                      <a:pPr indent="0" lvl="0" marL="0" rtl="0" algn="l">
                        <a:spcBef>
                          <a:spcPts val="0"/>
                        </a:spcBef>
                        <a:spcAft>
                          <a:spcPts val="0"/>
                        </a:spcAft>
                        <a:buNone/>
                      </a:pPr>
                      <a:r>
                        <a:rPr lang="en"/>
                        <a:t>Executive Producers</a:t>
                      </a:r>
                      <a:endParaRPr/>
                    </a:p>
                  </a:txBody>
                  <a:tcPr marT="91425" marB="91425" marR="91425" marL="91425"/>
                </a:tc>
                <a:tc>
                  <a:txBody>
                    <a:bodyPr/>
                    <a:lstStyle/>
                    <a:p>
                      <a:pPr indent="0" lvl="0" marL="0" rtl="0" algn="l">
                        <a:spcBef>
                          <a:spcPts val="0"/>
                        </a:spcBef>
                        <a:spcAft>
                          <a:spcPts val="0"/>
                        </a:spcAft>
                        <a:buNone/>
                      </a:pPr>
                      <a:r>
                        <a:rPr lang="en"/>
                        <a:t>Three</a:t>
                      </a:r>
                      <a:endParaRPr/>
                    </a:p>
                  </a:txBody>
                  <a:tcPr marT="91425" marB="91425" marR="91425" marL="91425"/>
                </a:tc>
                <a:tc>
                  <a:txBody>
                    <a:bodyPr/>
                    <a:lstStyle/>
                    <a:p>
                      <a:pPr indent="0" lvl="0" marL="0" rtl="0" algn="l">
                        <a:spcBef>
                          <a:spcPts val="0"/>
                        </a:spcBef>
                        <a:spcAft>
                          <a:spcPts val="0"/>
                        </a:spcAft>
                        <a:buNone/>
                      </a:pPr>
                      <a:r>
                        <a:rPr lang="en"/>
                        <a:t>75K/Episode</a:t>
                      </a:r>
                      <a:endParaRPr/>
                    </a:p>
                  </a:txBody>
                  <a:tcPr marT="91425" marB="91425" marR="91425" marL="91425"/>
                </a:tc>
              </a:tr>
              <a:tr h="381000">
                <a:tc>
                  <a:txBody>
                    <a:bodyPr/>
                    <a:lstStyle/>
                    <a:p>
                      <a:pPr indent="0" lvl="0" marL="0" rtl="0" algn="l">
                        <a:spcBef>
                          <a:spcPts val="0"/>
                        </a:spcBef>
                        <a:spcAft>
                          <a:spcPts val="0"/>
                        </a:spcAft>
                        <a:buNone/>
                      </a:pPr>
                      <a:r>
                        <a:rPr lang="en"/>
                        <a:t>Editors/Writers/Talent</a:t>
                      </a:r>
                      <a:endParaRPr/>
                    </a:p>
                  </a:txBody>
                  <a:tcPr marT="91425" marB="91425" marR="91425" marL="91425"/>
                </a:tc>
                <a:tc>
                  <a:txBody>
                    <a:bodyPr/>
                    <a:lstStyle/>
                    <a:p>
                      <a:pPr indent="0" lvl="0" marL="0" rtl="0" algn="l">
                        <a:spcBef>
                          <a:spcPts val="0"/>
                        </a:spcBef>
                        <a:spcAft>
                          <a:spcPts val="0"/>
                        </a:spcAft>
                        <a:buNone/>
                      </a:pPr>
                      <a:r>
                        <a:rPr lang="en"/>
                        <a:t>Three to Four</a:t>
                      </a:r>
                      <a:endParaRPr/>
                    </a:p>
                  </a:txBody>
                  <a:tcPr marT="91425" marB="91425" marR="91425" marL="91425"/>
                </a:tc>
                <a:tc>
                  <a:txBody>
                    <a:bodyPr/>
                    <a:lstStyle/>
                    <a:p>
                      <a:pPr indent="0" lvl="0" marL="0" rtl="0" algn="l">
                        <a:spcBef>
                          <a:spcPts val="0"/>
                        </a:spcBef>
                        <a:spcAft>
                          <a:spcPts val="0"/>
                        </a:spcAft>
                        <a:buNone/>
                      </a:pPr>
                      <a:r>
                        <a:rPr lang="en"/>
                        <a:t>60K/Episode</a:t>
                      </a:r>
                      <a:endParaRPr/>
                    </a:p>
                  </a:txBody>
                  <a:tcPr marT="91425" marB="91425" marR="91425" marL="91425"/>
                </a:tc>
              </a:tr>
            </a:tbl>
          </a:graphicData>
        </a:graphic>
      </p:graphicFrame>
      <p:graphicFrame>
        <p:nvGraphicFramePr>
          <p:cNvPr id="177" name="Google Shape;177;p33"/>
          <p:cNvGraphicFramePr/>
          <p:nvPr/>
        </p:nvGraphicFramePr>
        <p:xfrm>
          <a:off x="952500" y="3143250"/>
          <a:ext cx="3000000" cy="3000000"/>
        </p:xfrm>
        <a:graphic>
          <a:graphicData uri="http://schemas.openxmlformats.org/drawingml/2006/table">
            <a:tbl>
              <a:tblPr>
                <a:noFill/>
                <a:tableStyleId>{CC37A048-A0EA-4DDD-8A23-E5D23D5DE309}</a:tableStyleId>
              </a:tblPr>
              <a:tblGrid>
                <a:gridCol w="3619500"/>
                <a:gridCol w="3619500"/>
              </a:tblGrid>
              <a:tr h="381000">
                <a:tc>
                  <a:txBody>
                    <a:bodyPr/>
                    <a:lstStyle/>
                    <a:p>
                      <a:pPr indent="0" lvl="0" marL="0" rtl="0" algn="l">
                        <a:spcBef>
                          <a:spcPts val="0"/>
                        </a:spcBef>
                        <a:spcAft>
                          <a:spcPts val="0"/>
                        </a:spcAft>
                        <a:buNone/>
                      </a:pPr>
                      <a:r>
                        <a:rPr lang="en"/>
                        <a:t>Executive Producers</a:t>
                      </a:r>
                      <a:endParaRPr/>
                    </a:p>
                  </a:txBody>
                  <a:tcPr marT="91425" marB="91425" marR="91425" marL="91425"/>
                </a:tc>
                <a:tc>
                  <a:txBody>
                    <a:bodyPr/>
                    <a:lstStyle/>
                    <a:p>
                      <a:pPr indent="0" lvl="0" marL="0" rtl="0" algn="l">
                        <a:spcBef>
                          <a:spcPts val="0"/>
                        </a:spcBef>
                        <a:spcAft>
                          <a:spcPts val="0"/>
                        </a:spcAft>
                        <a:buNone/>
                      </a:pPr>
                      <a:r>
                        <a:rPr lang="en"/>
                        <a:t>Mr. MacKendy, Mr. Saks, Mr Trainor</a:t>
                      </a:r>
                      <a:endParaRPr/>
                    </a:p>
                  </a:txBody>
                  <a:tcPr marT="91425" marB="91425" marR="91425" marL="91425"/>
                </a:tc>
              </a:tr>
              <a:tr h="381000">
                <a:tc>
                  <a:txBody>
                    <a:bodyPr/>
                    <a:lstStyle/>
                    <a:p>
                      <a:pPr indent="0" lvl="0" marL="0" rtl="0" algn="l">
                        <a:spcBef>
                          <a:spcPts val="0"/>
                        </a:spcBef>
                        <a:spcAft>
                          <a:spcPts val="0"/>
                        </a:spcAft>
                        <a:buNone/>
                      </a:pPr>
                      <a:r>
                        <a:rPr lang="en"/>
                        <a:t>Editors/Writers-Sources</a:t>
                      </a:r>
                      <a:endParaRPr/>
                    </a:p>
                  </a:txBody>
                  <a:tcPr marT="91425" marB="91425" marR="91425" marL="91425"/>
                </a:tc>
                <a:tc>
                  <a:txBody>
                    <a:bodyPr/>
                    <a:lstStyle/>
                    <a:p>
                      <a:pPr indent="0" lvl="0" marL="0" rtl="0" algn="l">
                        <a:spcBef>
                          <a:spcPts val="0"/>
                        </a:spcBef>
                        <a:spcAft>
                          <a:spcPts val="0"/>
                        </a:spcAft>
                        <a:buNone/>
                      </a:pPr>
                      <a:r>
                        <a:rPr lang="en"/>
                        <a:t>Coindesk, The Block, Block.one, DAML,</a:t>
                      </a:r>
                      <a:endParaRPr/>
                    </a:p>
                    <a:p>
                      <a:pPr indent="0" lvl="0" marL="0" rtl="0" algn="l">
                        <a:spcBef>
                          <a:spcPts val="0"/>
                        </a:spcBef>
                        <a:spcAft>
                          <a:spcPts val="0"/>
                        </a:spcAft>
                        <a:buNone/>
                      </a:pPr>
                      <a:r>
                        <a:rPr lang="en"/>
                        <a:t>Bitcoin Foundation &amp; many others</a:t>
                      </a:r>
                      <a:endParaRPr/>
                    </a:p>
                  </a:txBody>
                  <a:tcPr marT="91425" marB="91425" marR="91425" marL="91425"/>
                </a:tc>
              </a:tr>
              <a:tr h="381000">
                <a:tc>
                  <a:txBody>
                    <a:bodyPr/>
                    <a:lstStyle/>
                    <a:p>
                      <a:pPr indent="0" lvl="0" marL="0" rtl="0" algn="l">
                        <a:spcBef>
                          <a:spcPts val="0"/>
                        </a:spcBef>
                        <a:spcAft>
                          <a:spcPts val="0"/>
                        </a:spcAft>
                        <a:buNone/>
                      </a:pPr>
                      <a:r>
                        <a:rPr lang="en"/>
                        <a:t>Talent-</a:t>
                      </a:r>
                      <a:r>
                        <a:rPr lang="en" sz="1000"/>
                        <a:t>Not Commited</a:t>
                      </a:r>
                      <a:endParaRPr sz="1000"/>
                    </a:p>
                  </a:txBody>
                  <a:tcPr marT="91425" marB="91425" marR="91425" marL="91425"/>
                </a:tc>
                <a:tc>
                  <a:txBody>
                    <a:bodyPr/>
                    <a:lstStyle/>
                    <a:p>
                      <a:pPr indent="0" lvl="0" marL="0" rtl="0" algn="l">
                        <a:spcBef>
                          <a:spcPts val="0"/>
                        </a:spcBef>
                        <a:spcAft>
                          <a:spcPts val="0"/>
                        </a:spcAft>
                        <a:buNone/>
                      </a:pPr>
                      <a:r>
                        <a:rPr lang="en"/>
                        <a:t>Mr &amp; Ms. Ohno, Mr. Casey, Mr. Cha</a:t>
                      </a:r>
                      <a:endParaRPr/>
                    </a:p>
                  </a:txBody>
                  <a:tcPr marT="91425" marB="91425" marR="91425" marL="91425"/>
                </a:tc>
              </a:tr>
            </a:tbl>
          </a:graphicData>
        </a:graphic>
      </p:graphicFrame>
      <p:sp>
        <p:nvSpPr>
          <p:cNvPr id="178" name="Google Shape;178;p33"/>
          <p:cNvSpPr txBox="1"/>
          <p:nvPr/>
        </p:nvSpPr>
        <p:spPr>
          <a:xfrm>
            <a:off x="0" y="0"/>
            <a:ext cx="2319900" cy="107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000" u="sng">
                <a:solidFill>
                  <a:srgbClr val="FFD966"/>
                </a:solidFill>
                <a:latin typeface="Lobster"/>
                <a:ea typeface="Lobster"/>
                <a:cs typeface="Lobster"/>
                <a:sym typeface="Lobster"/>
              </a:rPr>
              <a:t>CNC</a:t>
            </a:r>
            <a:r>
              <a:rPr lang="en" sz="6000" u="sng">
                <a:solidFill>
                  <a:schemeClr val="dk2"/>
                </a:solidFill>
                <a:latin typeface="PT Sans Narrow"/>
                <a:ea typeface="PT Sans Narrow"/>
                <a:cs typeface="PT Sans Narrow"/>
                <a:sym typeface="PT Sans Narrow"/>
              </a:rPr>
              <a:t> </a:t>
            </a:r>
            <a:endParaRPr u="sng"/>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